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66"/>
  </p:notesMasterIdLst>
  <p:handoutMasterIdLst>
    <p:handoutMasterId r:id="rId67"/>
  </p:handoutMasterIdLst>
  <p:sldIdLst>
    <p:sldId id="707" r:id="rId2"/>
    <p:sldId id="705" r:id="rId3"/>
    <p:sldId id="706" r:id="rId4"/>
    <p:sldId id="605" r:id="rId5"/>
    <p:sldId id="758" r:id="rId6"/>
    <p:sldId id="760" r:id="rId7"/>
    <p:sldId id="761" r:id="rId8"/>
    <p:sldId id="762" r:id="rId9"/>
    <p:sldId id="764" r:id="rId10"/>
    <p:sldId id="765" r:id="rId11"/>
    <p:sldId id="829" r:id="rId12"/>
    <p:sldId id="830" r:id="rId13"/>
    <p:sldId id="766" r:id="rId14"/>
    <p:sldId id="767" r:id="rId15"/>
    <p:sldId id="769" r:id="rId16"/>
    <p:sldId id="770" r:id="rId17"/>
    <p:sldId id="828" r:id="rId18"/>
    <p:sldId id="771" r:id="rId19"/>
    <p:sldId id="772" r:id="rId20"/>
    <p:sldId id="773" r:id="rId21"/>
    <p:sldId id="775" r:id="rId22"/>
    <p:sldId id="776" r:id="rId23"/>
    <p:sldId id="777" r:id="rId24"/>
    <p:sldId id="778" r:id="rId25"/>
    <p:sldId id="831" r:id="rId26"/>
    <p:sldId id="779" r:id="rId27"/>
    <p:sldId id="780" r:id="rId28"/>
    <p:sldId id="781" r:id="rId29"/>
    <p:sldId id="782" r:id="rId30"/>
    <p:sldId id="783" r:id="rId31"/>
    <p:sldId id="786" r:id="rId32"/>
    <p:sldId id="787" r:id="rId33"/>
    <p:sldId id="788" r:id="rId34"/>
    <p:sldId id="789" r:id="rId35"/>
    <p:sldId id="790" r:id="rId36"/>
    <p:sldId id="791" r:id="rId37"/>
    <p:sldId id="792" r:id="rId38"/>
    <p:sldId id="793" r:id="rId39"/>
    <p:sldId id="794" r:id="rId40"/>
    <p:sldId id="796" r:id="rId41"/>
    <p:sldId id="799" r:id="rId42"/>
    <p:sldId id="800" r:id="rId43"/>
    <p:sldId id="801" r:id="rId44"/>
    <p:sldId id="802" r:id="rId45"/>
    <p:sldId id="804" r:id="rId46"/>
    <p:sldId id="805" r:id="rId47"/>
    <p:sldId id="806" r:id="rId48"/>
    <p:sldId id="808" r:id="rId49"/>
    <p:sldId id="809" r:id="rId50"/>
    <p:sldId id="810" r:id="rId51"/>
    <p:sldId id="811" r:id="rId52"/>
    <p:sldId id="812" r:id="rId53"/>
    <p:sldId id="813" r:id="rId54"/>
    <p:sldId id="832" r:id="rId55"/>
    <p:sldId id="815" r:id="rId56"/>
    <p:sldId id="817" r:id="rId57"/>
    <p:sldId id="818" r:id="rId58"/>
    <p:sldId id="833" r:id="rId59"/>
    <p:sldId id="820" r:id="rId60"/>
    <p:sldId id="821" r:id="rId61"/>
    <p:sldId id="823" r:id="rId62"/>
    <p:sldId id="824" r:id="rId63"/>
    <p:sldId id="825" r:id="rId64"/>
    <p:sldId id="827" r:id="rId6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  <p15:guide id="4" orient="horz" pos="188">
          <p15:clr>
            <a:srgbClr val="A4A3A4"/>
          </p15:clr>
        </p15:guide>
        <p15:guide id="5" pos="198">
          <p15:clr>
            <a:srgbClr val="A4A3A4"/>
          </p15:clr>
        </p15:guide>
        <p15:guide id="6" pos="142">
          <p15:clr>
            <a:srgbClr val="A4A3A4"/>
          </p15:clr>
        </p15:guide>
        <p15:guide id="7" pos="691">
          <p15:clr>
            <a:srgbClr val="A4A3A4"/>
          </p15:clr>
        </p15:guide>
        <p15:guide id="8" pos="4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EC3"/>
    <a:srgbClr val="828AD4"/>
    <a:srgbClr val="7977C3"/>
    <a:srgbClr val="6361BA"/>
    <a:srgbClr val="FA3A2D"/>
    <a:srgbClr val="B42D23"/>
    <a:srgbClr val="AD0003"/>
    <a:srgbClr val="60B4F0"/>
    <a:srgbClr val="5FB5F0"/>
    <a:srgbClr val="69C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55" autoAdjust="0"/>
  </p:normalViewPr>
  <p:slideViewPr>
    <p:cSldViewPr snapToGrid="0">
      <p:cViewPr varScale="1">
        <p:scale>
          <a:sx n="114" d="100"/>
          <a:sy n="114" d="100"/>
        </p:scale>
        <p:origin x="1524" y="96"/>
      </p:cViewPr>
      <p:guideLst>
        <p:guide orient="horz" pos="2222"/>
        <p:guide pos="2882"/>
        <p:guide pos="2880"/>
        <p:guide orient="horz" pos="188"/>
        <p:guide pos="198"/>
        <p:guide pos="142"/>
        <p:guide pos="691"/>
        <p:guide pos="42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1025" y="3498023"/>
            <a:ext cx="2892975" cy="306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-8164" y="6466114"/>
            <a:ext cx="9152164" cy="397298"/>
          </a:xfrm>
          <a:prstGeom prst="rect">
            <a:avLst/>
          </a:prstGeom>
          <a:solidFill>
            <a:srgbClr val="7977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1944" y="2454868"/>
            <a:ext cx="8520112" cy="478744"/>
          </a:xfrm>
          <a:prstGeom prst="rect">
            <a:avLst/>
          </a:prstGeom>
        </p:spPr>
        <p:txBody>
          <a:bodyPr/>
          <a:lstStyle>
            <a:lvl1pPr algn="ctr">
              <a:defRPr sz="40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28651" y="1110343"/>
            <a:ext cx="8191500" cy="4691970"/>
          </a:xfrm>
        </p:spPr>
        <p:txBody>
          <a:bodyPr anchor="t"/>
          <a:lstStyle>
            <a:lvl1pPr marL="180975" indent="-180975">
              <a:lnSpc>
                <a:spcPct val="150000"/>
              </a:lnSpc>
              <a:buClr>
                <a:srgbClr val="7030A0"/>
              </a:buClr>
              <a:buSzPct val="90000"/>
              <a:buFont typeface="Wingdings" pitchFamily="2" charset="2"/>
              <a:buChar char="v"/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 마스터 텍스트 스타일을 편집합니다</a:t>
            </a:r>
            <a:endParaRPr lang="en-US" altLang="ko-KR" dirty="0"/>
          </a:p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TextBox 6"/>
          <p:cNvSpPr txBox="1">
            <a:spLocks noChangeArrowheads="1"/>
          </p:cNvSpPr>
          <p:nvPr userDrawn="1"/>
        </p:nvSpPr>
        <p:spPr bwMode="auto">
          <a:xfrm>
            <a:off x="579664" y="316364"/>
            <a:ext cx="8251140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400" dirty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TextBox 6"/>
          <p:cNvSpPr txBox="1">
            <a:spLocks noChangeArrowheads="1"/>
          </p:cNvSpPr>
          <p:nvPr userDrawn="1"/>
        </p:nvSpPr>
        <p:spPr bwMode="auto">
          <a:xfrm>
            <a:off x="579664" y="309561"/>
            <a:ext cx="8242975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40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636814" y="1110343"/>
            <a:ext cx="8183336" cy="4691970"/>
          </a:xfrm>
        </p:spPr>
        <p:txBody>
          <a:bodyPr anchor="t"/>
          <a:lstStyle>
            <a:lvl1pPr marL="457200" indent="-457200">
              <a:lnSpc>
                <a:spcPct val="150000"/>
              </a:lnSpc>
              <a:buClr>
                <a:srgbClr val="7030A0"/>
              </a:buClr>
              <a:buSzPct val="90000"/>
              <a:buFont typeface="+mj-lt"/>
              <a:buAutoNum type="arabicPeriod"/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824594"/>
            <a:ext cx="8675591" cy="68961"/>
            <a:chOff x="192" y="446"/>
            <a:chExt cx="5513" cy="78"/>
          </a:xfrm>
          <a:solidFill>
            <a:srgbClr val="7977C3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7977C3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직사각형 5"/>
          <p:cNvSpPr/>
          <p:nvPr userDrawn="1"/>
        </p:nvSpPr>
        <p:spPr bwMode="auto">
          <a:xfrm>
            <a:off x="0" y="-76200"/>
            <a:ext cx="9144000" cy="370114"/>
          </a:xfrm>
          <a:prstGeom prst="rect">
            <a:avLst/>
          </a:prstGeom>
          <a:solidFill>
            <a:srgbClr val="828AD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제목 4"/>
          <p:cNvSpPr>
            <a:spLocks noGrp="1"/>
          </p:cNvSpPr>
          <p:nvPr>
            <p:ph type="title"/>
          </p:nvPr>
        </p:nvSpPr>
        <p:spPr>
          <a:xfrm>
            <a:off x="300038" y="411163"/>
            <a:ext cx="8520112" cy="388937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636814" y="1048219"/>
            <a:ext cx="7780565" cy="4313238"/>
          </a:xfrm>
        </p:spPr>
        <p:txBody>
          <a:bodyPr/>
          <a:lstStyle>
            <a:lvl1pPr marL="342900" indent="-342900">
              <a:buClr>
                <a:srgbClr val="7030A0"/>
              </a:buClr>
              <a:buFont typeface="Wingdings" pitchFamily="2" charset="2"/>
              <a:buChar char="§"/>
              <a:defRPr sz="2000" b="1">
                <a:latin typeface="맑은 고딕" pitchFamily="50" charset="-127"/>
                <a:ea typeface="맑은 고딕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525EC3"/>
              </a:buClr>
              <a:buSzPct val="84000"/>
              <a:buFont typeface="Wingdings" pitchFamily="2" charset="2"/>
              <a:buChar char="§"/>
              <a:tabLst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828AD4"/>
              </a:buClr>
              <a:buSzTx/>
              <a:buFont typeface="Arial" pitchFamily="34" charset="0"/>
              <a:buChar char="•"/>
              <a:tabLst/>
              <a:defRPr sz="1600">
                <a:latin typeface="맑은 고딕" pitchFamily="50" charset="-127"/>
                <a:ea typeface="맑은 고딕" pitchFamily="50" charset="-127"/>
              </a:defRPr>
            </a:lvl3pPr>
            <a:lvl4pPr marL="725487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6361BA"/>
              </a:buClr>
              <a:buSzPct val="84000"/>
              <a:buFont typeface="Arial" pitchFamily="34" charset="0"/>
              <a:buChar char="–"/>
              <a:tabLst/>
              <a:defRPr sz="1600">
                <a:latin typeface="맑은 고딕" pitchFamily="50" charset="-127"/>
                <a:ea typeface="맑은 고딕" pitchFamily="50" charset="-127"/>
              </a:defRPr>
            </a:lvl4pPr>
            <a:lvl5pPr marL="1254125" indent="-265113">
              <a:buClr>
                <a:srgbClr val="525EC3"/>
              </a:buClr>
              <a:buFont typeface="Arial" pitchFamily="34" charset="0"/>
              <a:buChar char="–"/>
              <a:defRPr sz="15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</a:t>
            </a:r>
            <a:r>
              <a:rPr lang="ko-KR" altLang="en-US" dirty="0" smtClean="0"/>
              <a:t>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텍스트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 텍스트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마스터 텍스트</a:t>
            </a:r>
            <a:endParaRPr lang="en-US" altLang="ko-KR" dirty="0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Textmasterformate durch Klicken bearbeiten</a:t>
            </a:r>
          </a:p>
          <a:p>
            <a:pPr lvl="1"/>
            <a:r>
              <a:rPr lang="de-DE" altLang="ko-KR" dirty="0"/>
              <a:t>Zweite Ebene</a:t>
            </a:r>
          </a:p>
          <a:p>
            <a:pPr lvl="2"/>
            <a:r>
              <a:rPr lang="de-DE" altLang="ko-KR" dirty="0"/>
              <a:t>Dritte Ebene</a:t>
            </a:r>
          </a:p>
          <a:p>
            <a:pPr lvl="3"/>
            <a:r>
              <a:rPr lang="de-DE" altLang="ko-KR" dirty="0"/>
              <a:t>Vierte Ebene</a:t>
            </a:r>
          </a:p>
          <a:p>
            <a:pPr lvl="4"/>
            <a:r>
              <a:rPr lang="de-DE" altLang="ko-KR" dirty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r>
              <a:rPr lang="de-DE" altLang="ko-KR" sz="1000" dirty="0">
                <a:ea typeface="굴림" charset="-127"/>
              </a:rPr>
              <a:t> / </a:t>
            </a:r>
            <a:r>
              <a:rPr lang="de-DE" altLang="ko-KR" sz="1000" dirty="0" smtClean="0">
                <a:ea typeface="굴림" charset="-127"/>
              </a:rPr>
              <a:t>66</a:t>
            </a:r>
            <a:endParaRPr lang="de-DE" altLang="ko-KR" sz="1000" dirty="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developer.android.com/reference/packages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기본 위젯 익히기</a:t>
            </a:r>
          </a:p>
        </p:txBody>
      </p:sp>
    </p:spTree>
    <p:extLst>
      <p:ext uri="{BB962C8B-B14F-4D97-AF65-F5344CB8AC3E}">
        <p14:creationId xmlns:p14="http://schemas.microsoft.com/office/powerpoint/2010/main" val="372686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View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XML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속성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View </a:t>
            </a:r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ko-KR" altLang="en-US" dirty="0" smtClean="0"/>
              <a:t>의 주요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/>
              <a:t>계층도를 보면 </a:t>
            </a:r>
            <a:r>
              <a:rPr lang="en-US" altLang="ko-KR" dirty="0"/>
              <a:t>View </a:t>
            </a:r>
            <a:r>
              <a:rPr lang="ko-KR" altLang="en-US" dirty="0"/>
              <a:t>클래스가 모든 위젯의 부모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즉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위젯과 레이아웃 등은 모두 </a:t>
            </a:r>
            <a:r>
              <a:rPr lang="en-US" altLang="ko-KR" dirty="0"/>
              <a:t>View </a:t>
            </a:r>
            <a:r>
              <a:rPr lang="ko-KR" altLang="en-US" dirty="0"/>
              <a:t>클래스의 속성과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smtClean="0"/>
              <a:t>상속받음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View </a:t>
            </a:r>
            <a:r>
              <a:rPr lang="ko-KR" altLang="en-US" dirty="0"/>
              <a:t>클래스의 중요한 속성을 파악하면 하위 클래스도 쉽게 이해할 수 있음</a:t>
            </a:r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r>
              <a:rPr lang="en-US" altLang="ko-KR" dirty="0" smtClean="0"/>
              <a:t>Button</a:t>
            </a:r>
            <a:r>
              <a:rPr lang="ko-KR" altLang="en-US" dirty="0"/>
              <a:t>의 기본 </a:t>
            </a:r>
            <a:r>
              <a:rPr lang="ko-KR" altLang="en-US" dirty="0" smtClean="0"/>
              <a:t>형태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231058" y="23447"/>
            <a:ext cx="191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뷰의 개요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3186127"/>
            <a:ext cx="7481559" cy="214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4349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View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XML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속성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31058" y="23447"/>
            <a:ext cx="191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뷰의 개요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967430"/>
            <a:ext cx="6306300" cy="5764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2098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View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XML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속성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31058" y="23447"/>
            <a:ext cx="191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뷰의 개요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1123567"/>
            <a:ext cx="6349458" cy="5468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0133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View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XML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속성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8507186" cy="4313238"/>
          </a:xfrm>
        </p:spPr>
        <p:txBody>
          <a:bodyPr/>
          <a:lstStyle/>
          <a:p>
            <a:r>
              <a:rPr lang="en-US" altLang="ko-KR" dirty="0"/>
              <a:t>id </a:t>
            </a:r>
            <a:r>
              <a:rPr lang="ko-KR" altLang="en-US" dirty="0"/>
              <a:t>속성 </a:t>
            </a:r>
            <a:endParaRPr lang="en-US" altLang="ko-KR" dirty="0"/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/>
              <a:t>위젯의 아이디를 </a:t>
            </a:r>
            <a:r>
              <a:rPr lang="ko-KR" altLang="en-US" dirty="0" smtClean="0"/>
              <a:t>나타</a:t>
            </a:r>
            <a:r>
              <a:rPr lang="ko-KR" altLang="en-US" dirty="0"/>
              <a:t>냄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Kotlin</a:t>
            </a:r>
            <a:r>
              <a:rPr lang="en-US" altLang="ko-KR" dirty="0" smtClean="0"/>
              <a:t> </a:t>
            </a:r>
            <a:r>
              <a:rPr lang="ko-KR" altLang="en-US" dirty="0"/>
              <a:t>코드에서 버튼 등의 위젯에 접근할 때 </a:t>
            </a:r>
            <a:r>
              <a:rPr lang="en-US" altLang="ko-KR" dirty="0"/>
              <a:t>id </a:t>
            </a:r>
            <a:r>
              <a:rPr lang="ko-KR" altLang="en-US" dirty="0" smtClean="0"/>
              <a:t>속성에 </a:t>
            </a:r>
            <a:r>
              <a:rPr lang="ko-KR" altLang="en-US" dirty="0"/>
              <a:t>지정한 아이디를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pPr lvl="1"/>
            <a:r>
              <a:rPr lang="ko-KR" altLang="en-US" dirty="0" smtClean="0"/>
              <a:t>일반적으로 </a:t>
            </a:r>
            <a:r>
              <a:rPr lang="en-US" altLang="ko-KR" dirty="0"/>
              <a:t>id </a:t>
            </a:r>
            <a:r>
              <a:rPr lang="ko-KR" altLang="en-US" dirty="0"/>
              <a:t>속성은 위젯에 아이디를 새로 부여하는 </a:t>
            </a:r>
            <a:r>
              <a:rPr lang="ko-KR" altLang="en-US" dirty="0" smtClean="0"/>
              <a:t>개념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‘</a:t>
            </a:r>
            <a:r>
              <a:rPr lang="en-US" altLang="ko-KR" dirty="0"/>
              <a:t>@+id/’ </a:t>
            </a:r>
            <a:r>
              <a:rPr lang="ko-KR" altLang="en-US" dirty="0" smtClean="0"/>
              <a:t>형식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/ </a:t>
            </a:r>
            <a:r>
              <a:rPr lang="ko-KR" altLang="en-US" dirty="0"/>
              <a:t>다음에는 새로 지정할 </a:t>
            </a:r>
            <a:r>
              <a:rPr lang="en-US" altLang="ko-KR" dirty="0"/>
              <a:t>id</a:t>
            </a:r>
            <a:r>
              <a:rPr lang="ko-KR" altLang="en-US" dirty="0"/>
              <a:t>를 </a:t>
            </a:r>
            <a:r>
              <a:rPr lang="ko-KR" altLang="en-US" dirty="0" smtClean="0"/>
              <a:t>넣음</a:t>
            </a:r>
            <a:endParaRPr lang="en-US" altLang="ko-KR" dirty="0"/>
          </a:p>
          <a:p>
            <a:pPr lvl="4"/>
            <a:r>
              <a:rPr lang="en-US" altLang="ko-KR" dirty="0" err="1" smtClean="0"/>
              <a:t>android:id</a:t>
            </a:r>
            <a:r>
              <a:rPr lang="en-US" altLang="ko-KR" dirty="0" smtClean="0"/>
              <a:t> </a:t>
            </a:r>
            <a:r>
              <a:rPr lang="en-US" altLang="ko-KR" dirty="0"/>
              <a:t>=“@+id/btn1</a:t>
            </a:r>
            <a:r>
              <a:rPr lang="en-US" altLang="ko-KR" dirty="0" smtClean="0"/>
              <a:t>”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버튼 위젯의 아이디로 </a:t>
            </a:r>
            <a:r>
              <a:rPr lang="en-US" altLang="ko-KR" dirty="0"/>
              <a:t>btn1</a:t>
            </a:r>
            <a:r>
              <a:rPr lang="ko-KR" altLang="en-US" dirty="0"/>
              <a:t>을 </a:t>
            </a:r>
            <a:r>
              <a:rPr lang="ko-KR" altLang="en-US" dirty="0" smtClean="0"/>
              <a:t>부여함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3"/>
            <a:r>
              <a:rPr lang="en-US" altLang="ko-KR" dirty="0" err="1" smtClean="0"/>
              <a:t>Kotlin</a:t>
            </a:r>
            <a:r>
              <a:rPr lang="en-US" altLang="ko-KR" dirty="0" smtClean="0"/>
              <a:t> </a:t>
            </a:r>
            <a:r>
              <a:rPr lang="ko-KR" altLang="en-US" dirty="0"/>
              <a:t>코드에서 다음과 같은 접근 방식을 사용할 수 있음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231058" y="23447"/>
            <a:ext cx="191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뷰의 개요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4093482"/>
            <a:ext cx="7475053" cy="59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4771871"/>
            <a:ext cx="7475054" cy="8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264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View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XML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속성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8237220" cy="4313238"/>
          </a:xfrm>
        </p:spPr>
        <p:txBody>
          <a:bodyPr/>
          <a:lstStyle/>
          <a:p>
            <a:pPr lvl="1"/>
            <a:r>
              <a:rPr lang="ko-KR" altLang="en-US" dirty="0" smtClean="0"/>
              <a:t>터치했을 때 어떤 동작이 필요한 경우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지정함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Button</a:t>
            </a:r>
            <a:r>
              <a:rPr lang="en-US" altLang="ko-KR" dirty="0"/>
              <a:t>, </a:t>
            </a:r>
            <a:r>
              <a:rPr lang="en-US" altLang="ko-KR" dirty="0" err="1"/>
              <a:t>RadioButton</a:t>
            </a:r>
            <a:r>
              <a:rPr lang="en-US" altLang="ko-KR" dirty="0"/>
              <a:t>, </a:t>
            </a:r>
            <a:r>
              <a:rPr lang="en-US" altLang="ko-KR" dirty="0" err="1"/>
              <a:t>CheckBox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TextView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ImageView</a:t>
            </a:r>
            <a:r>
              <a:rPr lang="en-US" altLang="ko-KR" dirty="0" smtClean="0"/>
              <a:t>(</a:t>
            </a:r>
            <a:r>
              <a:rPr lang="ko-KR" altLang="en-US" dirty="0" smtClean="0"/>
              <a:t>배경 이미지일 경우</a:t>
            </a:r>
            <a:r>
              <a:rPr lang="en-US" altLang="ko-KR" dirty="0" smtClean="0"/>
              <a:t>)</a:t>
            </a:r>
            <a:r>
              <a:rPr lang="ko-KR" altLang="en-US" dirty="0" smtClean="0"/>
              <a:t>등은 </a:t>
            </a:r>
            <a:r>
              <a:rPr lang="ko-KR" altLang="en-US" dirty="0"/>
              <a:t>굳이 </a:t>
            </a:r>
            <a:r>
              <a:rPr lang="en-US" altLang="ko-KR" dirty="0"/>
              <a:t>id </a:t>
            </a:r>
            <a:r>
              <a:rPr lang="ko-KR" altLang="en-US" dirty="0"/>
              <a:t>속성을 지정하지 않아도 </a:t>
            </a:r>
            <a:r>
              <a:rPr lang="ko-KR" altLang="en-US" dirty="0" smtClean="0"/>
              <a:t>됨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231058" y="23447"/>
            <a:ext cx="191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뷰의 개요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278563"/>
            <a:ext cx="6145470" cy="4344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108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View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XML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속성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7780565" cy="5343872"/>
          </a:xfrm>
        </p:spPr>
        <p:txBody>
          <a:bodyPr/>
          <a:lstStyle/>
          <a:p>
            <a:r>
              <a:rPr lang="en-US" altLang="ko-KR" dirty="0" err="1"/>
              <a:t>layout_width</a:t>
            </a:r>
            <a:r>
              <a:rPr lang="en-US" altLang="ko-KR" dirty="0"/>
              <a:t>, </a:t>
            </a:r>
            <a:r>
              <a:rPr lang="en-US" altLang="ko-KR" dirty="0" err="1"/>
              <a:t>layout_height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/>
              <a:t>위젯에 필수로 </a:t>
            </a:r>
            <a:r>
              <a:rPr lang="ko-KR" altLang="en-US" dirty="0" smtClean="0"/>
              <a:t>들어감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</a:t>
            </a:r>
            <a:r>
              <a:rPr lang="ko-KR" altLang="en-US" dirty="0"/>
              <a:t>둘은 각각 위젯의 너비와 높이를 </a:t>
            </a:r>
            <a:r>
              <a:rPr lang="ko-KR" altLang="en-US" dirty="0" smtClean="0"/>
              <a:t>나타냄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match_parent</a:t>
            </a:r>
            <a:r>
              <a:rPr lang="ko-KR" altLang="en-US" dirty="0"/>
              <a:t>와 </a:t>
            </a:r>
            <a:r>
              <a:rPr lang="en-US" altLang="ko-KR" dirty="0" err="1"/>
              <a:t>wrap_content</a:t>
            </a:r>
            <a:r>
              <a:rPr lang="en-US" altLang="ko-KR" dirty="0"/>
              <a:t> </a:t>
            </a:r>
            <a:r>
              <a:rPr lang="ko-KR" altLang="en-US" dirty="0"/>
              <a:t>값으로 설정할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wrap_content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버튼의 </a:t>
            </a:r>
            <a:r>
              <a:rPr lang="ko-KR" altLang="en-US" dirty="0"/>
              <a:t>너비가 그 안의 글자인 ‘버튼입니다’에 꼭 맞는 크기가 </a:t>
            </a:r>
            <a:r>
              <a:rPr lang="ko-KR" altLang="en-US" dirty="0" smtClean="0"/>
              <a:t>됨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match_parent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 err="1" smtClean="0"/>
              <a:t>fill_parent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‘</a:t>
            </a:r>
            <a:r>
              <a:rPr lang="ko-KR" altLang="en-US" dirty="0"/>
              <a:t>버튼입니다’ 글자와 관계없이 버튼을 싸고 있는 부모</a:t>
            </a:r>
            <a:r>
              <a:rPr lang="en-US" altLang="ko-KR" dirty="0"/>
              <a:t>(</a:t>
            </a:r>
            <a:r>
              <a:rPr lang="ko-KR" altLang="en-US" dirty="0" err="1"/>
              <a:t>리니어레이아웃</a:t>
            </a:r>
            <a:r>
              <a:rPr lang="en-US" altLang="ko-KR" dirty="0"/>
              <a:t>)</a:t>
            </a:r>
            <a:r>
              <a:rPr lang="ko-KR" altLang="en-US" dirty="0"/>
              <a:t>의 너비에 꽉 차는 크기가 </a:t>
            </a:r>
            <a:r>
              <a:rPr lang="ko-KR" altLang="en-US" dirty="0" smtClean="0"/>
              <a:t>됨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layout_height</a:t>
            </a:r>
            <a:r>
              <a:rPr lang="ko-KR" altLang="en-US" dirty="0"/>
              <a:t>는 버튼의 높이에 대해 </a:t>
            </a:r>
            <a:r>
              <a:rPr lang="ko-KR" altLang="en-US" dirty="0" smtClean="0"/>
              <a:t>적용됨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231058" y="23447"/>
            <a:ext cx="191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뷰의 개요</a:t>
            </a:r>
          </a:p>
        </p:txBody>
      </p:sp>
    </p:spTree>
    <p:extLst>
      <p:ext uri="{BB962C8B-B14F-4D97-AF65-F5344CB8AC3E}">
        <p14:creationId xmlns:p14="http://schemas.microsoft.com/office/powerpoint/2010/main" val="157755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View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XML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속성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31058" y="23447"/>
            <a:ext cx="191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뷰의 개요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1404471"/>
            <a:ext cx="5802358" cy="4099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678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View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XML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속성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31058" y="23447"/>
            <a:ext cx="191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뷰의 개요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4" y="1415279"/>
            <a:ext cx="5774100" cy="405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516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View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XML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속성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값을 </a:t>
            </a:r>
            <a:r>
              <a:rPr lang="ko-KR" altLang="en-US" dirty="0"/>
              <a:t>숫자로 직접 </a:t>
            </a:r>
            <a:r>
              <a:rPr lang="ko-KR" altLang="en-US" dirty="0" smtClean="0"/>
              <a:t>지정하는 경우</a:t>
            </a:r>
            <a:endParaRPr lang="en-US" altLang="ko-KR" dirty="0" smtClean="0"/>
          </a:p>
          <a:p>
            <a:pPr lvl="2"/>
            <a:r>
              <a:rPr lang="ko-KR" altLang="en-US" b="1" dirty="0" smtClean="0"/>
              <a:t>단위</a:t>
            </a:r>
            <a:r>
              <a:rPr lang="ko-KR" altLang="en-US" dirty="0" smtClean="0"/>
              <a:t>에 </a:t>
            </a:r>
            <a:r>
              <a:rPr lang="ko-KR" altLang="en-US" dirty="0"/>
              <a:t>주의 </a:t>
            </a:r>
            <a:r>
              <a:rPr lang="ko-KR" altLang="en-US" dirty="0" err="1" smtClean="0"/>
              <a:t>해야함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px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PiXel</a:t>
            </a:r>
            <a:r>
              <a:rPr lang="en-US" altLang="ko-KR" dirty="0"/>
              <a:t>) </a:t>
            </a:r>
            <a:r>
              <a:rPr lang="ko-KR" altLang="en-US" dirty="0" smtClean="0"/>
              <a:t>단위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/>
              <a:t>가장 </a:t>
            </a:r>
            <a:r>
              <a:rPr lang="ko-KR" altLang="en-US" dirty="0" smtClean="0"/>
              <a:t>단순한 단위</a:t>
            </a:r>
            <a:endParaRPr lang="en-US" altLang="ko-KR" dirty="0"/>
          </a:p>
          <a:p>
            <a:pPr lvl="4"/>
            <a:r>
              <a:rPr lang="en-US" altLang="ko-KR" dirty="0" smtClean="0"/>
              <a:t>AVD</a:t>
            </a:r>
            <a:r>
              <a:rPr lang="ko-KR" altLang="en-US" dirty="0"/>
              <a:t>는 해상도가 </a:t>
            </a:r>
            <a:r>
              <a:rPr lang="en-US" altLang="ko-KR" dirty="0"/>
              <a:t>1080×1920</a:t>
            </a:r>
            <a:r>
              <a:rPr lang="ko-KR" altLang="en-US" dirty="0" smtClean="0"/>
              <a:t>인 경우 </a:t>
            </a:r>
            <a:r>
              <a:rPr lang="ko-KR" altLang="en-US" dirty="0"/>
              <a:t>너비를 </a:t>
            </a:r>
            <a:r>
              <a:rPr lang="en-US" altLang="ko-KR" dirty="0"/>
              <a:t>1080px, </a:t>
            </a:r>
            <a:r>
              <a:rPr lang="ko-KR" altLang="en-US" dirty="0"/>
              <a:t>높이를 </a:t>
            </a:r>
            <a:r>
              <a:rPr lang="en-US" altLang="ko-KR" dirty="0"/>
              <a:t>1920px</a:t>
            </a:r>
            <a:r>
              <a:rPr lang="ko-KR" altLang="en-US" dirty="0"/>
              <a:t>로 </a:t>
            </a:r>
            <a:r>
              <a:rPr lang="ko-KR" altLang="en-US" dirty="0" smtClean="0"/>
              <a:t>지정하면 </a:t>
            </a:r>
            <a:r>
              <a:rPr lang="en-US" altLang="ko-KR" dirty="0" err="1" smtClean="0"/>
              <a:t>match_parent</a:t>
            </a:r>
            <a:r>
              <a:rPr lang="ko-KR" altLang="en-US" dirty="0"/>
              <a:t>로 지정한 것처럼 버튼이 화면에 꽉 </a:t>
            </a:r>
            <a:r>
              <a:rPr lang="ko-KR" altLang="en-US" dirty="0" smtClean="0"/>
              <a:t>참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7231058" y="23447"/>
            <a:ext cx="191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뷰의 개요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3126831"/>
            <a:ext cx="6147239" cy="2046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871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View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XML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속성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background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ko-KR" altLang="en-US" dirty="0" err="1" smtClean="0"/>
              <a:t>위젯의</a:t>
            </a:r>
            <a:r>
              <a:rPr lang="ko-KR" altLang="en-US" dirty="0" smtClean="0"/>
              <a:t> </a:t>
            </a:r>
            <a:r>
              <a:rPr lang="ko-KR" altLang="en-US" dirty="0"/>
              <a:t>색상을 주로 </a:t>
            </a:r>
            <a:r>
              <a:rPr lang="en-US" altLang="ko-KR" dirty="0"/>
              <a:t>#RRGGBB </a:t>
            </a:r>
            <a:r>
              <a:rPr lang="ko-KR" altLang="en-US" dirty="0"/>
              <a:t>값으로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</a:t>
            </a:r>
            <a:r>
              <a:rPr lang="ko-KR" altLang="en-US" dirty="0"/>
              <a:t>값은 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파란색을 </a:t>
            </a:r>
            <a:r>
              <a:rPr lang="ko-KR" altLang="en-US" dirty="0" smtClean="0"/>
              <a:t>의미함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RR</a:t>
            </a:r>
            <a:r>
              <a:rPr lang="en-US" altLang="ko-KR" dirty="0"/>
              <a:t>, GG, BB</a:t>
            </a:r>
            <a:r>
              <a:rPr lang="ko-KR" altLang="en-US" dirty="0"/>
              <a:t>의 위치는 </a:t>
            </a:r>
            <a:r>
              <a:rPr lang="en-US" altLang="ko-KR" dirty="0"/>
              <a:t>16</a:t>
            </a:r>
            <a:r>
              <a:rPr lang="ko-KR" altLang="en-US" dirty="0"/>
              <a:t>진수 </a:t>
            </a:r>
            <a:r>
              <a:rPr lang="en-US" altLang="ko-KR" dirty="0"/>
              <a:t>00~FF</a:t>
            </a:r>
            <a:r>
              <a:rPr lang="ko-KR" altLang="en-US" dirty="0"/>
              <a:t>로 표현할 수 </a:t>
            </a:r>
            <a:r>
              <a:rPr lang="ko-KR" altLang="en-US" dirty="0" smtClean="0"/>
              <a:t>있음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231058" y="23447"/>
            <a:ext cx="191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뷰의 개요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736047"/>
            <a:ext cx="6769835" cy="269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78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뷰와 뷰 상속을 이해한다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 기본 </a:t>
            </a:r>
            <a:r>
              <a:rPr lang="ko-KR" altLang="en-US" dirty="0"/>
              <a:t>위젯을 다루는 방법을 익힌다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/>
              <a:t>앱의 기본적인 프로그래밍을 숙달한다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670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View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XML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속성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8437517" cy="4313238"/>
          </a:xfrm>
        </p:spPr>
        <p:txBody>
          <a:bodyPr/>
          <a:lstStyle/>
          <a:p>
            <a:r>
              <a:rPr lang="en-US" altLang="ko-KR" dirty="0"/>
              <a:t>padding, </a:t>
            </a:r>
            <a:r>
              <a:rPr lang="en-US" altLang="ko-KR" dirty="0" err="1"/>
              <a:t>layout_margin</a:t>
            </a:r>
            <a:r>
              <a:rPr lang="en-US" altLang="ko-KR" dirty="0"/>
              <a:t> </a:t>
            </a:r>
            <a:r>
              <a:rPr lang="ko-KR" altLang="en-US" dirty="0"/>
              <a:t>속성 </a:t>
            </a:r>
            <a:endParaRPr lang="en-US" altLang="ko-KR" dirty="0"/>
          </a:p>
          <a:p>
            <a:pPr lvl="1"/>
            <a:r>
              <a:rPr lang="en-US" altLang="ko-KR" sz="1700" dirty="0" smtClean="0"/>
              <a:t>padding </a:t>
            </a:r>
            <a:r>
              <a:rPr lang="ko-KR" altLang="en-US" sz="1700" dirty="0"/>
              <a:t>속성을 사용하면 레이아웃의 경계선과 위젯 사이에 여백을 둘 수 </a:t>
            </a:r>
            <a:r>
              <a:rPr lang="ko-KR" altLang="en-US" sz="1700" dirty="0" smtClean="0"/>
              <a:t>있음</a:t>
            </a:r>
            <a:endParaRPr lang="en-US" altLang="ko-KR" sz="1700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 smtClean="0"/>
          </a:p>
          <a:p>
            <a:pPr marL="182562" lvl="1" indent="0">
              <a:buNone/>
            </a:pPr>
            <a:endParaRPr lang="en-US" altLang="ko-KR" b="1" dirty="0" smtClean="0"/>
          </a:p>
          <a:p>
            <a:pPr lvl="1"/>
            <a:r>
              <a:rPr lang="ko-KR" altLang="en-US" sz="1700" dirty="0"/>
              <a:t>레이아웃에 </a:t>
            </a:r>
            <a:r>
              <a:rPr lang="en-US" altLang="ko-KR" sz="1700" dirty="0"/>
              <a:t>padding </a:t>
            </a:r>
            <a:r>
              <a:rPr lang="ko-KR" altLang="en-US" sz="1700" dirty="0"/>
              <a:t>속성을 사용</a:t>
            </a:r>
            <a:endParaRPr lang="ko-KR" altLang="en-US" sz="1700" b="1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231058" y="23447"/>
            <a:ext cx="191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뷰의 개요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1986059"/>
            <a:ext cx="5601454" cy="1945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4536838"/>
            <a:ext cx="5606342" cy="2121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790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View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XML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속성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padding, </a:t>
            </a:r>
            <a:r>
              <a:rPr lang="en-US" altLang="ko-KR" dirty="0" err="1"/>
              <a:t>layout_margin</a:t>
            </a:r>
            <a:r>
              <a:rPr lang="en-US" altLang="ko-KR" dirty="0"/>
              <a:t> </a:t>
            </a:r>
            <a:r>
              <a:rPr lang="ko-KR" altLang="en-US" dirty="0"/>
              <a:t>속성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Button</a:t>
            </a:r>
            <a:r>
              <a:rPr lang="ko-KR" altLang="en-US" dirty="0"/>
              <a:t>에 </a:t>
            </a:r>
            <a:r>
              <a:rPr lang="en-US" altLang="ko-KR" dirty="0"/>
              <a:t>padding</a:t>
            </a:r>
            <a:r>
              <a:rPr lang="ko-KR" altLang="en-US" dirty="0"/>
              <a:t>을 설정하면 버튼 안의 글자가 버튼의 경계선에서 일정 간격 떨어져서 </a:t>
            </a:r>
            <a:r>
              <a:rPr lang="ko-KR" altLang="en-US" dirty="0" smtClean="0"/>
              <a:t>표현됨</a:t>
            </a:r>
            <a:endParaRPr lang="en-US" altLang="ko-KR" dirty="0"/>
          </a:p>
          <a:p>
            <a:pPr lvl="1"/>
            <a:r>
              <a:rPr lang="ko-KR" altLang="en-US" dirty="0" err="1" smtClean="0"/>
              <a:t>위젯과</a:t>
            </a:r>
            <a:r>
              <a:rPr lang="ko-KR" altLang="en-US" dirty="0" smtClean="0"/>
              <a:t> </a:t>
            </a:r>
            <a:r>
              <a:rPr lang="ko-KR" altLang="en-US" dirty="0"/>
              <a:t>위젯 사이에 여유를 두고 싶다면 </a:t>
            </a:r>
            <a:r>
              <a:rPr lang="en-US" altLang="ko-KR" dirty="0" err="1"/>
              <a:t>layout_margin</a:t>
            </a:r>
            <a:r>
              <a:rPr lang="en-US" altLang="ko-KR" dirty="0"/>
              <a:t> </a:t>
            </a:r>
            <a:r>
              <a:rPr lang="ko-KR" altLang="en-US" dirty="0"/>
              <a:t>속성을 사용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231058" y="23447"/>
            <a:ext cx="191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뷰의 개요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96026" y="2723685"/>
            <a:ext cx="6777759" cy="3375205"/>
            <a:chOff x="1096026" y="2723685"/>
            <a:chExt cx="6777759" cy="3375205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3" y="2723685"/>
              <a:ext cx="6771845" cy="940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026" y="3650380"/>
              <a:ext cx="6777759" cy="24485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350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View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XML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속성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visibility </a:t>
            </a:r>
            <a:r>
              <a:rPr lang="ko-KR" altLang="en-US" dirty="0"/>
              <a:t>속성 </a:t>
            </a:r>
            <a:endParaRPr lang="en-US" altLang="ko-KR" dirty="0"/>
          </a:p>
          <a:p>
            <a:pPr lvl="1"/>
            <a:r>
              <a:rPr lang="ko-KR" altLang="en-US" dirty="0" err="1" smtClean="0"/>
              <a:t>위젯을</a:t>
            </a:r>
            <a:r>
              <a:rPr lang="ko-KR" altLang="en-US" dirty="0" smtClean="0"/>
              <a:t> </a:t>
            </a:r>
            <a:r>
              <a:rPr lang="ko-KR" altLang="en-US" dirty="0"/>
              <a:t>보일 것인지 여부를 </a:t>
            </a:r>
            <a:r>
              <a:rPr lang="ko-KR" altLang="en-US" dirty="0" smtClean="0"/>
              <a:t>결정함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visible</a:t>
            </a:r>
          </a:p>
          <a:p>
            <a:pPr lvl="4"/>
            <a:r>
              <a:rPr lang="ko-KR" altLang="en-US" dirty="0" smtClean="0"/>
              <a:t>디폴트로 설정되어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보이는 상태</a:t>
            </a:r>
            <a:endParaRPr lang="en-US" altLang="ko-KR" dirty="0"/>
          </a:p>
          <a:p>
            <a:pPr lvl="2"/>
            <a:r>
              <a:rPr lang="en-US" altLang="ko-KR" dirty="0" smtClean="0"/>
              <a:t>invisible</a:t>
            </a:r>
          </a:p>
          <a:p>
            <a:pPr lvl="4"/>
            <a:r>
              <a:rPr lang="ko-KR" altLang="en-US" dirty="0" smtClean="0"/>
              <a:t>안 보이는 상태이지만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보이지 </a:t>
            </a:r>
            <a:r>
              <a:rPr lang="ko-KR" altLang="en-US" dirty="0"/>
              <a:t>않을 뿐 원래의 자리를 계속 </a:t>
            </a:r>
            <a:r>
              <a:rPr lang="ko-KR" altLang="en-US" dirty="0" smtClean="0"/>
              <a:t>유지함</a:t>
            </a:r>
            <a:endParaRPr lang="en-US" altLang="ko-KR" dirty="0"/>
          </a:p>
          <a:p>
            <a:pPr lvl="2"/>
            <a:r>
              <a:rPr lang="en-US" altLang="ko-KR" dirty="0" smtClean="0"/>
              <a:t>gone</a:t>
            </a:r>
            <a:endParaRPr lang="en-US" altLang="ko-KR" dirty="0"/>
          </a:p>
          <a:p>
            <a:pPr lvl="4"/>
            <a:r>
              <a:rPr lang="ko-KR" altLang="en-US" dirty="0" smtClean="0"/>
              <a:t>안 </a:t>
            </a:r>
            <a:r>
              <a:rPr lang="ko-KR" altLang="en-US" dirty="0"/>
              <a:t>보이는 </a:t>
            </a:r>
            <a:r>
              <a:rPr lang="ko-KR" altLang="en-US" dirty="0" smtClean="0"/>
              <a:t>상태이며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원래의 자리까지 사라짐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231058" y="23447"/>
            <a:ext cx="191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뷰의 개요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4" y="3806755"/>
            <a:ext cx="5652180" cy="3011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135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View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XML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속성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enabled, clickable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/>
              <a:t>XML </a:t>
            </a:r>
            <a:r>
              <a:rPr lang="ko-KR" altLang="en-US" dirty="0"/>
              <a:t>보다 </a:t>
            </a:r>
            <a:r>
              <a:rPr lang="en-US" altLang="ko-KR" dirty="0" err="1"/>
              <a:t>Kotlin</a:t>
            </a:r>
            <a:r>
              <a:rPr lang="en-US" altLang="ko-KR" dirty="0"/>
              <a:t> </a:t>
            </a:r>
            <a:r>
              <a:rPr lang="ko-KR" altLang="en-US" dirty="0"/>
              <a:t>코드에서 주로 </a:t>
            </a:r>
            <a:r>
              <a:rPr lang="ko-KR" altLang="en-US" dirty="0" smtClean="0"/>
              <a:t>사용됨</a:t>
            </a:r>
            <a:endParaRPr lang="en-US" altLang="ko-KR" dirty="0" smtClean="0"/>
          </a:p>
          <a:p>
            <a:pPr lvl="1"/>
            <a:r>
              <a:rPr lang="ko-KR" altLang="en-US" dirty="0"/>
              <a:t>값은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이며 디폴트 값은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enabled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4"/>
            <a:r>
              <a:rPr lang="ko-KR" altLang="en-US" dirty="0" err="1"/>
              <a:t>위젯의</a:t>
            </a:r>
            <a:r>
              <a:rPr lang="ko-KR" altLang="en-US" dirty="0"/>
              <a:t> 동작 </a:t>
            </a:r>
            <a:r>
              <a:rPr lang="ko-KR" altLang="en-US" dirty="0" smtClean="0"/>
              <a:t>여부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/>
              <a:t>clickable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클릭이나 </a:t>
            </a:r>
            <a:r>
              <a:rPr lang="ko-KR" altLang="en-US" dirty="0"/>
              <a:t>터치가 </a:t>
            </a:r>
            <a:r>
              <a:rPr lang="ko-KR" altLang="en-US" dirty="0" smtClean="0"/>
              <a:t>동작 여부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231058" y="23447"/>
            <a:ext cx="191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뷰의 개요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3733031"/>
            <a:ext cx="6777759" cy="2614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352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View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XML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속성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rotation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ko-KR" altLang="en-US" dirty="0" err="1" smtClean="0"/>
              <a:t>위젯을</a:t>
            </a:r>
            <a:r>
              <a:rPr lang="ko-KR" altLang="en-US" dirty="0" smtClean="0"/>
              <a:t> </a:t>
            </a:r>
            <a:r>
              <a:rPr lang="ko-KR" altLang="en-US" dirty="0"/>
              <a:t>회전시켜서 </a:t>
            </a:r>
            <a:r>
              <a:rPr lang="ko-KR" altLang="en-US" dirty="0" smtClean="0"/>
              <a:t>출력함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값은 </a:t>
            </a:r>
            <a:r>
              <a:rPr lang="ko-KR" altLang="en-US" dirty="0"/>
              <a:t>각도로 </a:t>
            </a:r>
            <a:r>
              <a:rPr lang="ko-KR" altLang="en-US" dirty="0" smtClean="0"/>
              <a:t>지정 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231058" y="23447"/>
            <a:ext cx="191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뷰의 개요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566382"/>
            <a:ext cx="6760017" cy="2265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941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View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XML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속성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31058" y="23447"/>
            <a:ext cx="191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뷰의 개요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1166087"/>
            <a:ext cx="6765932" cy="3968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330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텍스트뷰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r>
              <a:rPr lang="en-US" altLang="ko-KR" dirty="0" smtClean="0"/>
              <a:t>View </a:t>
            </a:r>
            <a:r>
              <a:rPr lang="ko-KR" altLang="en-US" dirty="0"/>
              <a:t>클래스 바로 다음에 위치하며 다양한 위젯이 그 하위에 </a:t>
            </a:r>
            <a:r>
              <a:rPr lang="ko-KR" altLang="en-US" dirty="0" smtClean="0"/>
              <a:t>존재함</a:t>
            </a:r>
            <a:endParaRPr lang="en-US" altLang="ko-KR" dirty="0" smtClean="0"/>
          </a:p>
          <a:p>
            <a:pPr lvl="2"/>
            <a:endParaRPr lang="en-US" altLang="ko-KR" b="1" dirty="0" smtClean="0">
              <a:solidFill>
                <a:srgbClr val="7030A0"/>
              </a:solidFill>
            </a:endParaRPr>
          </a:p>
          <a:p>
            <a:pPr lvl="2"/>
            <a:r>
              <a:rPr lang="en-US" altLang="ko-KR" b="1" dirty="0" smtClean="0">
                <a:solidFill>
                  <a:srgbClr val="7030A0"/>
                </a:solidFill>
              </a:rPr>
              <a:t>text </a:t>
            </a:r>
            <a:r>
              <a:rPr lang="ko-KR" altLang="en-US" b="1" dirty="0" smtClean="0">
                <a:solidFill>
                  <a:srgbClr val="7030A0"/>
                </a:solidFill>
              </a:rPr>
              <a:t>속성 </a:t>
            </a:r>
            <a:endParaRPr lang="en-US" altLang="ko-KR" b="1" dirty="0" smtClean="0">
              <a:solidFill>
                <a:srgbClr val="7030A0"/>
              </a:solidFill>
            </a:endParaRPr>
          </a:p>
          <a:p>
            <a:pPr lvl="4"/>
            <a:r>
              <a:rPr lang="ko-KR" altLang="en-US" dirty="0" err="1" smtClean="0"/>
              <a:t>텍스트뷰에</a:t>
            </a:r>
            <a:r>
              <a:rPr lang="ko-KR" altLang="en-US" dirty="0" smtClean="0"/>
              <a:t> </a:t>
            </a:r>
            <a:r>
              <a:rPr lang="ko-KR" altLang="en-US" dirty="0"/>
              <a:t>나타나는 문자열을 </a:t>
            </a:r>
            <a:r>
              <a:rPr lang="ko-KR" altLang="en-US" dirty="0" smtClean="0"/>
              <a:t>표현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smtClean="0"/>
              <a:t>“</a:t>
            </a:r>
            <a:r>
              <a:rPr lang="ko-KR" altLang="en-US" dirty="0"/>
              <a:t>문자열” 형식으로 값을 직접 입력하거나 “</a:t>
            </a:r>
            <a:r>
              <a:rPr lang="en-US" altLang="ko-KR" dirty="0"/>
              <a:t>@string/</a:t>
            </a:r>
            <a:r>
              <a:rPr lang="ko-KR" altLang="en-US" dirty="0"/>
              <a:t>변 수명” 형식으로 지정한 후 </a:t>
            </a:r>
            <a:r>
              <a:rPr lang="en-US" altLang="ko-KR" dirty="0"/>
              <a:t>strings.xml </a:t>
            </a:r>
            <a:r>
              <a:rPr lang="ko-KR" altLang="en-US" dirty="0"/>
              <a:t>파일에 지정할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4"/>
            <a:endParaRPr lang="en-US" altLang="ko-KR" dirty="0"/>
          </a:p>
          <a:p>
            <a:pPr lvl="2"/>
            <a:r>
              <a:rPr lang="en-US" altLang="ko-KR" b="1" dirty="0" err="1" smtClean="0">
                <a:solidFill>
                  <a:srgbClr val="7030A0"/>
                </a:solidFill>
              </a:rPr>
              <a:t>textColor</a:t>
            </a:r>
            <a:r>
              <a:rPr lang="en-US" altLang="ko-KR" b="1" dirty="0" smtClean="0">
                <a:solidFill>
                  <a:srgbClr val="7030A0"/>
                </a:solidFill>
              </a:rPr>
              <a:t> </a:t>
            </a:r>
            <a:r>
              <a:rPr lang="ko-KR" altLang="en-US" b="1" dirty="0">
                <a:solidFill>
                  <a:srgbClr val="7030A0"/>
                </a:solidFill>
              </a:rPr>
              <a:t>속성 </a:t>
            </a:r>
            <a:endParaRPr lang="en-US" altLang="ko-KR" b="1" dirty="0">
              <a:solidFill>
                <a:srgbClr val="7030A0"/>
              </a:solidFill>
            </a:endParaRPr>
          </a:p>
          <a:p>
            <a:pPr lvl="4"/>
            <a:r>
              <a:rPr lang="ko-KR" altLang="en-US" dirty="0" smtClean="0"/>
              <a:t>글자의 </a:t>
            </a:r>
            <a:r>
              <a:rPr lang="ko-KR" altLang="en-US" dirty="0"/>
              <a:t>색상을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background </a:t>
            </a:r>
            <a:r>
              <a:rPr lang="ko-KR" altLang="en-US" dirty="0"/>
              <a:t>속성처럼 값은 </a:t>
            </a:r>
            <a:r>
              <a:rPr lang="en-US" altLang="ko-KR" dirty="0"/>
              <a:t>#RRGGBB</a:t>
            </a:r>
            <a:r>
              <a:rPr lang="ko-KR" altLang="en-US" dirty="0"/>
              <a:t>나 </a:t>
            </a:r>
            <a:r>
              <a:rPr lang="en-US" altLang="ko-KR" dirty="0"/>
              <a:t>#AARRGGBB </a:t>
            </a:r>
            <a:r>
              <a:rPr lang="ko-KR" altLang="en-US" dirty="0" smtClean="0"/>
              <a:t>형식을 사용함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83859" y="23447"/>
            <a:ext cx="2360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다루기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1027800"/>
            <a:ext cx="7468547" cy="119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652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텍스트뷰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83859" y="23447"/>
            <a:ext cx="2360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다루기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36814" y="1048218"/>
            <a:ext cx="7780565" cy="5291621"/>
          </a:xfrm>
        </p:spPr>
        <p:txBody>
          <a:bodyPr/>
          <a:lstStyle/>
          <a:p>
            <a:pPr lvl="2"/>
            <a:r>
              <a:rPr lang="en-US" altLang="ko-KR" b="1" dirty="0" err="1">
                <a:solidFill>
                  <a:srgbClr val="7030A0"/>
                </a:solidFill>
              </a:rPr>
              <a:t>textSize</a:t>
            </a:r>
            <a:r>
              <a:rPr lang="en-US" altLang="ko-KR" dirty="0"/>
              <a:t> </a:t>
            </a:r>
            <a:r>
              <a:rPr lang="ko-KR" altLang="en-US" b="1" dirty="0">
                <a:solidFill>
                  <a:srgbClr val="7030A0"/>
                </a:solidFill>
              </a:rPr>
              <a:t>속성</a:t>
            </a:r>
            <a:r>
              <a:rPr lang="ko-KR" altLang="en-US" dirty="0"/>
              <a:t> </a:t>
            </a:r>
          </a:p>
          <a:p>
            <a:pPr lvl="4"/>
            <a:r>
              <a:rPr lang="ko-KR" altLang="en-US" dirty="0"/>
              <a:t>글자의 크기를 </a:t>
            </a:r>
            <a:r>
              <a:rPr lang="en-US" altLang="ko-KR" dirty="0" err="1"/>
              <a:t>dp</a:t>
            </a:r>
            <a:r>
              <a:rPr lang="en-US" altLang="ko-KR" dirty="0"/>
              <a:t>, </a:t>
            </a:r>
            <a:r>
              <a:rPr lang="en-US" altLang="ko-KR" dirty="0" err="1"/>
              <a:t>px</a:t>
            </a:r>
            <a:r>
              <a:rPr lang="en-US" altLang="ko-KR" dirty="0"/>
              <a:t>, in, mm, </a:t>
            </a:r>
            <a:r>
              <a:rPr lang="en-US" altLang="ko-KR" dirty="0" err="1"/>
              <a:t>sp</a:t>
            </a:r>
            <a:r>
              <a:rPr lang="en-US" altLang="ko-KR" dirty="0"/>
              <a:t> </a:t>
            </a:r>
            <a:r>
              <a:rPr lang="ko-KR" altLang="en-US" dirty="0"/>
              <a:t>단위로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4"/>
            <a:endParaRPr lang="ko-KR" altLang="en-US" dirty="0"/>
          </a:p>
          <a:p>
            <a:pPr lvl="2"/>
            <a:r>
              <a:rPr lang="en-US" altLang="ko-KR" b="1" dirty="0">
                <a:solidFill>
                  <a:srgbClr val="7030A0"/>
                </a:solidFill>
              </a:rPr>
              <a:t>typeface </a:t>
            </a:r>
            <a:r>
              <a:rPr lang="ko-KR" altLang="en-US" b="1" dirty="0">
                <a:solidFill>
                  <a:srgbClr val="7030A0"/>
                </a:solidFill>
              </a:rPr>
              <a:t>속성 </a:t>
            </a:r>
          </a:p>
          <a:p>
            <a:pPr lvl="4"/>
            <a:r>
              <a:rPr lang="ko-KR" altLang="en-US" dirty="0"/>
              <a:t>글자의 글꼴을 </a:t>
            </a:r>
            <a:r>
              <a:rPr lang="ko-KR" altLang="en-US" dirty="0" smtClean="0"/>
              <a:t>지정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값으로 </a:t>
            </a:r>
            <a:r>
              <a:rPr lang="en-US" altLang="ko-KR" dirty="0"/>
              <a:t>sans, serif, </a:t>
            </a:r>
            <a:r>
              <a:rPr lang="en-US" altLang="ko-KR" dirty="0" err="1"/>
              <a:t>monospace</a:t>
            </a:r>
            <a:r>
              <a:rPr lang="ko-KR" altLang="en-US" dirty="0"/>
              <a:t>를 설정할 수 있고 디폴트는 </a:t>
            </a:r>
            <a:r>
              <a:rPr lang="en-US" altLang="ko-KR" dirty="0" smtClean="0"/>
              <a:t>normal</a:t>
            </a:r>
          </a:p>
          <a:p>
            <a:pPr lvl="4"/>
            <a:endParaRPr lang="en-US" altLang="ko-KR" dirty="0"/>
          </a:p>
          <a:p>
            <a:pPr lvl="2"/>
            <a:r>
              <a:rPr lang="en-US" altLang="ko-KR" b="1" dirty="0" err="1">
                <a:solidFill>
                  <a:srgbClr val="7030A0"/>
                </a:solidFill>
              </a:rPr>
              <a:t>textStyle</a:t>
            </a:r>
            <a:r>
              <a:rPr lang="en-US" altLang="ko-KR" b="1" dirty="0">
                <a:solidFill>
                  <a:srgbClr val="7030A0"/>
                </a:solidFill>
              </a:rPr>
              <a:t> </a:t>
            </a:r>
            <a:r>
              <a:rPr lang="ko-KR" altLang="en-US" b="1" dirty="0">
                <a:solidFill>
                  <a:srgbClr val="7030A0"/>
                </a:solidFill>
              </a:rPr>
              <a:t>속성 </a:t>
            </a:r>
          </a:p>
          <a:p>
            <a:pPr lvl="4"/>
            <a:r>
              <a:rPr lang="ko-KR" altLang="en-US" dirty="0"/>
              <a:t>글자의 스타일을 </a:t>
            </a:r>
            <a:r>
              <a:rPr lang="ko-KR" altLang="en-US" dirty="0" smtClean="0"/>
              <a:t>지정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값으로 </a:t>
            </a:r>
            <a:r>
              <a:rPr lang="en-US" altLang="ko-KR" dirty="0"/>
              <a:t>bold, italic, </a:t>
            </a:r>
            <a:r>
              <a:rPr lang="en-US" altLang="ko-KR" dirty="0" err="1"/>
              <a:t>bold|italic</a:t>
            </a:r>
            <a:r>
              <a:rPr lang="ko-KR" altLang="en-US" dirty="0"/>
              <a:t>을 설정할 수 있고 디폴트는 </a:t>
            </a:r>
            <a:r>
              <a:rPr lang="en-US" altLang="ko-KR" dirty="0" smtClean="0"/>
              <a:t>normal</a:t>
            </a:r>
          </a:p>
          <a:p>
            <a:pPr lvl="4"/>
            <a:endParaRPr lang="en-US" altLang="ko-KR" dirty="0"/>
          </a:p>
          <a:p>
            <a:pPr lvl="2"/>
            <a:r>
              <a:rPr lang="en-US" altLang="ko-KR" b="1" dirty="0" err="1">
                <a:solidFill>
                  <a:srgbClr val="7030A0"/>
                </a:solidFill>
              </a:rPr>
              <a:t>singleLine</a:t>
            </a:r>
            <a:r>
              <a:rPr lang="en-US" altLang="ko-KR" b="1" dirty="0">
                <a:solidFill>
                  <a:srgbClr val="7030A0"/>
                </a:solidFill>
              </a:rPr>
              <a:t> </a:t>
            </a:r>
            <a:r>
              <a:rPr lang="ko-KR" altLang="en-US" b="1" dirty="0">
                <a:solidFill>
                  <a:srgbClr val="7030A0"/>
                </a:solidFill>
              </a:rPr>
              <a:t>속성 </a:t>
            </a:r>
            <a:endParaRPr lang="en-US" altLang="ko-KR" b="1" dirty="0">
              <a:solidFill>
                <a:srgbClr val="7030A0"/>
              </a:solidFill>
            </a:endParaRPr>
          </a:p>
          <a:p>
            <a:pPr lvl="4"/>
            <a:r>
              <a:rPr lang="ko-KR" altLang="en-US" dirty="0" smtClean="0"/>
              <a:t>글이 </a:t>
            </a:r>
            <a:r>
              <a:rPr lang="ko-KR" altLang="en-US" dirty="0"/>
              <a:t>길어 줄이 넘어갈 경우 강제로 한 줄까지만 출력하고 문자열의 맨 뒤에 ‘</a:t>
            </a:r>
            <a:r>
              <a:rPr lang="en-US" altLang="ko-KR" dirty="0"/>
              <a:t>...’</a:t>
            </a:r>
            <a:r>
              <a:rPr lang="ko-KR" altLang="en-US" dirty="0"/>
              <a:t>를 </a:t>
            </a:r>
            <a:r>
              <a:rPr lang="ko-KR" altLang="en-US" dirty="0" smtClean="0"/>
              <a:t>표시</a:t>
            </a:r>
            <a:endParaRPr lang="en-US" altLang="ko-KR" dirty="0"/>
          </a:p>
          <a:p>
            <a:pPr lvl="4"/>
            <a:r>
              <a:rPr lang="ko-KR" altLang="en-US" dirty="0" smtClean="0"/>
              <a:t>값으로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를 설정할 수 있고 디폴트는 </a:t>
            </a:r>
            <a:r>
              <a:rPr lang="en-US" altLang="ko-KR" dirty="0" smtClean="0"/>
              <a:t>false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54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텍스트뷰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83859" y="23447"/>
            <a:ext cx="2360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다루기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1263423"/>
            <a:ext cx="6771845" cy="508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561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Kotlin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코드로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XML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속성 설정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 smtClean="0"/>
              <a:t>activity</a:t>
            </a:r>
            <a:r>
              <a:rPr lang="en-US" altLang="ko-KR" b="0" dirty="0"/>
              <a:t>_ main.xml </a:t>
            </a:r>
            <a:r>
              <a:rPr lang="ko-KR" altLang="en-US" b="0" dirty="0"/>
              <a:t>파일에서 지정한 </a:t>
            </a:r>
            <a:r>
              <a:rPr lang="en-US" altLang="ko-KR" b="0" dirty="0"/>
              <a:t>XML </a:t>
            </a:r>
            <a:r>
              <a:rPr lang="ko-KR" altLang="en-US" b="0" dirty="0"/>
              <a:t>속성을 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en-US" altLang="ko-KR" b="0" dirty="0" err="1" smtClean="0"/>
              <a:t>Kotlin</a:t>
            </a:r>
            <a:r>
              <a:rPr lang="en-US" altLang="ko-KR" b="0" dirty="0" smtClean="0"/>
              <a:t> </a:t>
            </a:r>
            <a:r>
              <a:rPr lang="ko-KR" altLang="en-US" b="0" dirty="0"/>
              <a:t>코드에서 설정하는 </a:t>
            </a:r>
            <a:r>
              <a:rPr lang="ko-KR" altLang="en-US" b="0" dirty="0" smtClean="0"/>
              <a:t>방법</a:t>
            </a:r>
            <a:r>
              <a:rPr lang="en-US" altLang="ko-KR" b="0" dirty="0" smtClean="0"/>
              <a:t> </a:t>
            </a:r>
          </a:p>
          <a:p>
            <a:pPr lvl="1"/>
            <a:r>
              <a:rPr lang="ko-KR" altLang="en-US" dirty="0" smtClean="0"/>
              <a:t>기본적인 </a:t>
            </a:r>
            <a:r>
              <a:rPr lang="ko-KR" altLang="en-US" dirty="0" err="1"/>
              <a:t>텍스트뷰만</a:t>
            </a:r>
            <a:r>
              <a:rPr lang="ko-KR" altLang="en-US" dirty="0"/>
              <a:t> 만들어놓고 </a:t>
            </a:r>
            <a:r>
              <a:rPr lang="en-US" altLang="ko-KR" dirty="0"/>
              <a:t>id </a:t>
            </a:r>
            <a:r>
              <a:rPr lang="ko-KR" altLang="en-US" dirty="0"/>
              <a:t>속성과 </a:t>
            </a:r>
            <a:r>
              <a:rPr lang="en-US" altLang="ko-KR" dirty="0"/>
              <a:t>text</a:t>
            </a:r>
            <a:r>
              <a:rPr lang="ko-KR" altLang="en-US" dirty="0"/>
              <a:t>만 설정한 </a:t>
            </a:r>
            <a:r>
              <a:rPr lang="en-US" altLang="ko-KR" dirty="0"/>
              <a:t>XML </a:t>
            </a:r>
            <a:r>
              <a:rPr lang="ko-KR" altLang="en-US" dirty="0"/>
              <a:t>파일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83859" y="23447"/>
            <a:ext cx="2360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다루기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332027"/>
            <a:ext cx="7449030" cy="290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039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뷰의 개요</a:t>
            </a:r>
            <a:endParaRPr lang="en-US" altLang="ko-KR" b="1" dirty="0"/>
          </a:p>
          <a:p>
            <a:r>
              <a:rPr lang="ko-KR" altLang="en-US" dirty="0"/>
              <a:t>기본 위젯 다루기</a:t>
            </a:r>
            <a:endParaRPr lang="en-US" altLang="ko-KR" dirty="0"/>
          </a:p>
          <a:p>
            <a:r>
              <a:rPr lang="ko-KR" altLang="en-US" b="1" dirty="0"/>
              <a:t>기본 위젯 활용하기</a:t>
            </a:r>
          </a:p>
        </p:txBody>
      </p:sp>
    </p:spTree>
    <p:extLst>
      <p:ext uri="{BB962C8B-B14F-4D97-AF65-F5344CB8AC3E}">
        <p14:creationId xmlns:p14="http://schemas.microsoft.com/office/powerpoint/2010/main" val="129366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Kotlin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코드로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XML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속성 설정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/>
              <a:t>activity_ main.xml </a:t>
            </a:r>
            <a:r>
              <a:rPr lang="ko-KR" altLang="en-US" b="0" dirty="0"/>
              <a:t>파일에서 지정한 </a:t>
            </a:r>
            <a:r>
              <a:rPr lang="en-US" altLang="ko-KR" b="0" dirty="0"/>
              <a:t>XML </a:t>
            </a:r>
            <a:r>
              <a:rPr lang="ko-KR" altLang="en-US" b="0" dirty="0"/>
              <a:t>속성을 </a:t>
            </a:r>
            <a:r>
              <a:rPr lang="en-US" altLang="ko-KR" b="0" dirty="0" err="1" smtClean="0"/>
              <a:t>Kotlin</a:t>
            </a:r>
            <a:r>
              <a:rPr lang="en-US" altLang="ko-KR" b="0" dirty="0" smtClean="0"/>
              <a:t> </a:t>
            </a:r>
            <a:r>
              <a:rPr lang="ko-KR" altLang="en-US" b="0" dirty="0"/>
              <a:t>코드에서 설정하는 방법</a:t>
            </a:r>
            <a:r>
              <a:rPr lang="en-US" altLang="ko-KR" b="0" dirty="0"/>
              <a:t> </a:t>
            </a:r>
          </a:p>
          <a:p>
            <a:pPr lvl="3"/>
            <a:r>
              <a:rPr lang="en-US" altLang="ko-KR" dirty="0" err="1"/>
              <a:t>Kotlin</a:t>
            </a:r>
            <a:r>
              <a:rPr lang="en-US" altLang="ko-KR" dirty="0"/>
              <a:t> </a:t>
            </a:r>
            <a:r>
              <a:rPr lang="ko-KR" altLang="en-US" dirty="0"/>
              <a:t>코드를 다음과 같이 설정하여 화면에 적용</a:t>
            </a:r>
          </a:p>
          <a:p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783859" y="23447"/>
            <a:ext cx="2360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다루기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96963" y="2115890"/>
            <a:ext cx="6045735" cy="4598420"/>
            <a:chOff x="1096607" y="2194268"/>
            <a:chExt cx="6166977" cy="4690637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3" y="2194268"/>
              <a:ext cx="6161599" cy="3994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607" y="6191322"/>
              <a:ext cx="6166977" cy="693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6302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Kotlin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코드로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XML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속성 설정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8150135" cy="4313238"/>
          </a:xfrm>
        </p:spPr>
        <p:txBody>
          <a:bodyPr/>
          <a:lstStyle/>
          <a:p>
            <a:pPr lvl="1"/>
            <a:r>
              <a:rPr lang="ko-KR" altLang="en-US" dirty="0"/>
              <a:t>많이 사용되는 </a:t>
            </a:r>
            <a:r>
              <a:rPr lang="en-US" altLang="ko-KR" dirty="0"/>
              <a:t>View </a:t>
            </a:r>
            <a:r>
              <a:rPr lang="ko-KR" altLang="en-US" dirty="0"/>
              <a:t>클래스 </a:t>
            </a:r>
            <a:r>
              <a:rPr lang="ko-KR" altLang="en-US" dirty="0" smtClean="0"/>
              <a:t>또는 </a:t>
            </a:r>
            <a:r>
              <a:rPr lang="en-US" altLang="ko-KR" dirty="0" err="1"/>
              <a:t>TextView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속성과 메소드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83859" y="23447"/>
            <a:ext cx="2360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다루기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96963" y="1505963"/>
            <a:ext cx="4938326" cy="4624870"/>
            <a:chOff x="1096963" y="1505963"/>
            <a:chExt cx="4938326" cy="4624870"/>
          </a:xfrm>
        </p:grpSpPr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DC8B783-4678-4AFD-B43C-483E899DE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963" y="3923577"/>
              <a:ext cx="4921209" cy="2207256"/>
            </a:xfrm>
            <a:prstGeom prst="rect">
              <a:avLst/>
            </a:prstGeom>
          </p:spPr>
        </p:pic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AA427D2-DA0A-494A-8569-0FD11AFBD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963" y="1505963"/>
              <a:ext cx="4938326" cy="2754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5690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버튼과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에디트텍스트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8132717" cy="5552878"/>
          </a:xfrm>
        </p:spPr>
        <p:txBody>
          <a:bodyPr/>
          <a:lstStyle/>
          <a:p>
            <a:pPr lvl="2"/>
            <a:r>
              <a:rPr lang="ko-KR" altLang="en-US" dirty="0"/>
              <a:t>버튼과 </a:t>
            </a:r>
            <a:r>
              <a:rPr lang="ko-KR" altLang="en-US" dirty="0" err="1" smtClean="0"/>
              <a:t>에디트텍스트는</a:t>
            </a:r>
            <a:r>
              <a:rPr lang="ko-KR" altLang="en-US" dirty="0" smtClean="0"/>
              <a:t> 사용자에게서 </a:t>
            </a:r>
            <a:r>
              <a:rPr lang="ko-KR" altLang="en-US" dirty="0"/>
              <a:t>어떤 값을 </a:t>
            </a:r>
            <a:r>
              <a:rPr lang="ko-KR" altLang="en-US" dirty="0" err="1"/>
              <a:t>입력받기</a:t>
            </a:r>
            <a:r>
              <a:rPr lang="ko-KR" altLang="en-US" dirty="0"/>
              <a:t> 위한 가장 기본적인 </a:t>
            </a:r>
            <a:r>
              <a:rPr lang="ko-KR" altLang="en-US" dirty="0" err="1" smtClean="0"/>
              <a:t>위젯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</a:t>
            </a:r>
            <a:r>
              <a:rPr lang="ko-KR" altLang="en-US" dirty="0"/>
              <a:t>위젯은 </a:t>
            </a:r>
            <a:r>
              <a:rPr lang="en-US" altLang="ko-KR" dirty="0"/>
              <a:t>View </a:t>
            </a:r>
            <a:r>
              <a:rPr lang="ko-KR" altLang="en-US" dirty="0"/>
              <a:t>클래스와 </a:t>
            </a:r>
            <a:r>
              <a:rPr lang="en-US" altLang="ko-KR" dirty="0" err="1"/>
              <a:t>TextView</a:t>
            </a:r>
            <a:r>
              <a:rPr lang="en-US" altLang="ko-KR" dirty="0"/>
              <a:t> </a:t>
            </a:r>
            <a:r>
              <a:rPr lang="ko-KR" altLang="en-US" dirty="0"/>
              <a:t>클래스를 상속받으므로 </a:t>
            </a:r>
            <a:r>
              <a:rPr lang="ko-KR" altLang="en-US" dirty="0" smtClean="0"/>
              <a:t>비슷하게 사용 가능함</a:t>
            </a:r>
            <a:endParaRPr lang="en-US" altLang="ko-KR" dirty="0"/>
          </a:p>
          <a:p>
            <a:endParaRPr lang="en-US" altLang="ko-KR" b="1" dirty="0"/>
          </a:p>
          <a:p>
            <a:pPr algn="r"/>
            <a:endParaRPr lang="en-US" altLang="ko-KR" dirty="0"/>
          </a:p>
          <a:p>
            <a:pPr marL="446087" lvl="2" indent="0">
              <a:buNone/>
            </a:pPr>
            <a:endParaRPr lang="en-US" altLang="ko-KR" dirty="0" smtClean="0"/>
          </a:p>
          <a:p>
            <a:pPr marL="446087" lvl="2" indent="0">
              <a:buNone/>
            </a:pPr>
            <a:endParaRPr lang="en-US" altLang="ko-KR" dirty="0"/>
          </a:p>
          <a:p>
            <a:pPr lvl="3"/>
            <a:r>
              <a:rPr lang="ko-KR" altLang="en-US" dirty="0" smtClean="0"/>
              <a:t>여기서 </a:t>
            </a:r>
            <a:r>
              <a:rPr lang="ko-KR" altLang="en-US" dirty="0" err="1"/>
              <a:t>텍스트뷰를</a:t>
            </a:r>
            <a:r>
              <a:rPr lang="ko-KR" altLang="en-US" dirty="0"/>
              <a:t> 버튼으로 변경하려면 ‘</a:t>
            </a:r>
            <a:r>
              <a:rPr lang="en-US" altLang="ko-KR" dirty="0" err="1"/>
              <a:t>TextView</a:t>
            </a:r>
            <a:r>
              <a:rPr lang="en-US" altLang="ko-KR" dirty="0"/>
              <a:t>’</a:t>
            </a:r>
            <a:r>
              <a:rPr lang="ko-KR" altLang="en-US" dirty="0"/>
              <a:t>를 </a:t>
            </a:r>
            <a:r>
              <a:rPr lang="ko-KR" altLang="en-US" dirty="0" smtClean="0"/>
              <a:t>‘</a:t>
            </a:r>
            <a:r>
              <a:rPr lang="en-US" altLang="ko-KR" dirty="0" smtClean="0"/>
              <a:t>Button</a:t>
            </a:r>
            <a:r>
              <a:rPr lang="en-US" altLang="ko-KR" dirty="0"/>
              <a:t>’</a:t>
            </a:r>
            <a:r>
              <a:rPr lang="ko-KR" altLang="en-US" dirty="0"/>
              <a:t>으로만 </a:t>
            </a:r>
            <a:r>
              <a:rPr lang="ko-KR" altLang="en-US" dirty="0" smtClean="0"/>
              <a:t>변경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r>
              <a:rPr lang="ko-KR" altLang="en-US" dirty="0" err="1" smtClean="0"/>
              <a:t>필요시</a:t>
            </a:r>
            <a:r>
              <a:rPr lang="ko-KR" altLang="en-US" dirty="0" smtClean="0"/>
              <a:t> </a:t>
            </a:r>
            <a:r>
              <a:rPr lang="en-US" altLang="ko-KR" dirty="0" err="1"/>
              <a:t>TextView</a:t>
            </a:r>
            <a:r>
              <a:rPr lang="ko-KR" altLang="en-US" dirty="0"/>
              <a:t>의 하위 클래스인 </a:t>
            </a:r>
            <a:r>
              <a:rPr lang="en-US" altLang="ko-KR" dirty="0" err="1"/>
              <a:t>EditText</a:t>
            </a:r>
            <a:r>
              <a:rPr lang="en-US" altLang="ko-KR" dirty="0"/>
              <a:t>, </a:t>
            </a:r>
            <a:r>
              <a:rPr lang="en-US" altLang="ko-KR" dirty="0" err="1"/>
              <a:t>RadioButton</a:t>
            </a:r>
            <a:r>
              <a:rPr lang="en-US" altLang="ko-KR" dirty="0"/>
              <a:t>, </a:t>
            </a:r>
            <a:r>
              <a:rPr lang="en-US" altLang="ko-KR" dirty="0" err="1"/>
              <a:t>CheckBox</a:t>
            </a:r>
            <a:r>
              <a:rPr lang="en-US" altLang="ko-KR" dirty="0"/>
              <a:t>, </a:t>
            </a:r>
            <a:r>
              <a:rPr lang="en-US" altLang="ko-KR" dirty="0" err="1"/>
              <a:t>ToggleButton</a:t>
            </a:r>
            <a:r>
              <a:rPr lang="en-US" altLang="ko-KR" dirty="0"/>
              <a:t> </a:t>
            </a:r>
            <a:r>
              <a:rPr lang="ko-KR" altLang="en-US" dirty="0" smtClean="0"/>
              <a:t>등으로 </a:t>
            </a:r>
            <a:r>
              <a:rPr lang="ko-KR" altLang="en-US" dirty="0"/>
              <a:t>바꿈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83859" y="23447"/>
            <a:ext cx="2360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다루기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1954887"/>
            <a:ext cx="6795503" cy="120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3832653"/>
            <a:ext cx="6795504" cy="124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7781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버튼과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에디트텍스트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버튼</a:t>
            </a:r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pPr lvl="2"/>
            <a:r>
              <a:rPr lang="ko-KR" altLang="en-US" dirty="0" smtClean="0"/>
              <a:t>버튼을 </a:t>
            </a:r>
            <a:r>
              <a:rPr lang="ko-KR" altLang="en-US" dirty="0"/>
              <a:t>클릭하는 이벤트를 가장 많이 사용</a:t>
            </a:r>
            <a:endParaRPr lang="en-US" altLang="ko-KR" dirty="0"/>
          </a:p>
          <a:p>
            <a:pPr lvl="3"/>
            <a:r>
              <a:rPr lang="ko-KR" altLang="en-US" dirty="0"/>
              <a:t>일반적인 버튼의 </a:t>
            </a:r>
            <a:r>
              <a:rPr lang="en-US" altLang="ko-KR" dirty="0"/>
              <a:t>XML </a:t>
            </a:r>
            <a:r>
              <a:rPr lang="ko-KR" altLang="en-US" dirty="0"/>
              <a:t>코드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83859" y="23447"/>
            <a:ext cx="2360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다루기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1391298"/>
            <a:ext cx="6801417" cy="1253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3527425"/>
            <a:ext cx="6795504" cy="975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16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버튼과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에디트텍스트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버튼을 </a:t>
            </a:r>
            <a:r>
              <a:rPr lang="ko-KR" altLang="en-US" dirty="0"/>
              <a:t>클릭했을 때 동작하는 </a:t>
            </a:r>
            <a:r>
              <a:rPr lang="en-US" altLang="ko-KR" dirty="0"/>
              <a:t>Kotlin </a:t>
            </a:r>
            <a:r>
              <a:rPr lang="ko-KR" altLang="en-US" dirty="0"/>
              <a:t>코드를 세 단계로 </a:t>
            </a:r>
            <a:r>
              <a:rPr lang="ko-KR" altLang="en-US" dirty="0" smtClean="0"/>
              <a:t>작성</a:t>
            </a:r>
            <a:endParaRPr lang="en-US" altLang="ko-KR" dirty="0"/>
          </a:p>
          <a:p>
            <a:pPr marL="788987" lvl="2" indent="-342900">
              <a:buFont typeface="+mj-ea"/>
              <a:buAutoNum type="circleNumDbPlain"/>
            </a:pPr>
            <a:r>
              <a:rPr lang="ko-KR" altLang="en-US" dirty="0" smtClean="0"/>
              <a:t>버튼 </a:t>
            </a:r>
            <a:r>
              <a:rPr lang="ko-KR" altLang="en-US" dirty="0"/>
              <a:t>변수 선언 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en-US" altLang="ko-KR" dirty="0" err="1"/>
              <a:t>mybutton</a:t>
            </a:r>
            <a:r>
              <a:rPr lang="en-US" altLang="ko-KR" dirty="0"/>
              <a:t> : </a:t>
            </a:r>
            <a:r>
              <a:rPr lang="en-US" altLang="ko-KR" dirty="0" smtClean="0"/>
              <a:t>Button</a:t>
            </a:r>
          </a:p>
          <a:p>
            <a:pPr marL="788987" lvl="2" indent="-342900">
              <a:buFont typeface="+mj-ea"/>
              <a:buAutoNum type="circleNumDbPlain"/>
            </a:pPr>
            <a:r>
              <a:rPr lang="ko-KR" altLang="en-US" dirty="0" smtClean="0"/>
              <a:t>변수에 </a:t>
            </a:r>
            <a:r>
              <a:rPr lang="ko-KR" altLang="en-US" dirty="0"/>
              <a:t>버튼 위젯 대입 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mybutton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findViewById</a:t>
            </a:r>
            <a:r>
              <a:rPr lang="en-US" altLang="ko-KR" dirty="0"/>
              <a:t>&lt;Button&gt;(R.id.button1</a:t>
            </a:r>
            <a:r>
              <a:rPr lang="en-US" altLang="ko-KR" dirty="0" smtClean="0"/>
              <a:t>)</a:t>
            </a:r>
          </a:p>
          <a:p>
            <a:pPr marL="788987" lvl="2" indent="-342900">
              <a:buFont typeface="+mj-ea"/>
              <a:buAutoNum type="circleNumDbPlain"/>
            </a:pPr>
            <a:r>
              <a:rPr lang="ko-KR" altLang="en-US" dirty="0" smtClean="0"/>
              <a:t>버튼을 </a:t>
            </a:r>
            <a:r>
              <a:rPr lang="ko-KR" altLang="en-US" dirty="0"/>
              <a:t>클릭할 때 동작하는 </a:t>
            </a:r>
            <a:r>
              <a:rPr lang="ko-KR" altLang="en-US" dirty="0" err="1"/>
              <a:t>람다식</a:t>
            </a:r>
            <a:r>
              <a:rPr lang="ko-KR" altLang="en-US" dirty="0"/>
              <a:t>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mybutton.setOnClickListener</a:t>
            </a:r>
            <a:r>
              <a:rPr lang="en-US" altLang="ko-KR" dirty="0" smtClean="0"/>
              <a:t> </a:t>
            </a:r>
            <a:r>
              <a:rPr lang="en-US" altLang="ko-KR" dirty="0"/>
              <a:t>{ </a:t>
            </a:r>
            <a:r>
              <a:rPr lang="en-US" altLang="ko-KR" dirty="0" smtClean="0"/>
              <a:t>// </a:t>
            </a:r>
            <a:r>
              <a:rPr lang="ko-KR" altLang="en-US" dirty="0"/>
              <a:t>동작 내용을 이 부분에 </a:t>
            </a:r>
            <a:r>
              <a:rPr lang="en-US" altLang="ko-KR" dirty="0" smtClean="0"/>
              <a:t>}</a:t>
            </a:r>
          </a:p>
          <a:p>
            <a:pPr marL="0" indent="0">
              <a:buNone/>
            </a:pPr>
            <a:endParaRPr lang="ko-KR" altLang="en-US" b="0" dirty="0"/>
          </a:p>
          <a:p>
            <a:pPr lvl="3"/>
            <a:r>
              <a:rPr lang="ko-KR" altLang="en-US" b="0" dirty="0"/>
              <a:t>세 단계는 대부분의 </a:t>
            </a:r>
            <a:r>
              <a:rPr lang="ko-KR" altLang="en-US" b="0" dirty="0" err="1"/>
              <a:t>위젯</a:t>
            </a:r>
            <a:r>
              <a:rPr lang="en-US" altLang="ko-KR" b="0" dirty="0"/>
              <a:t>(</a:t>
            </a:r>
            <a:r>
              <a:rPr lang="ko-KR" altLang="en-US" b="0" dirty="0"/>
              <a:t>라디오버튼</a:t>
            </a:r>
            <a:r>
              <a:rPr lang="en-US" altLang="ko-KR" b="0" dirty="0"/>
              <a:t>, </a:t>
            </a:r>
            <a:r>
              <a:rPr lang="ko-KR" altLang="en-US" b="0" dirty="0"/>
              <a:t>이미지버튼</a:t>
            </a:r>
            <a:r>
              <a:rPr lang="en-US" altLang="ko-KR" b="0" dirty="0"/>
              <a:t>, </a:t>
            </a:r>
            <a:r>
              <a:rPr lang="ko-KR" altLang="en-US" b="0" dirty="0"/>
              <a:t>체크박스</a:t>
            </a:r>
            <a:r>
              <a:rPr lang="en-US" altLang="ko-KR" b="0" dirty="0"/>
              <a:t>, </a:t>
            </a:r>
            <a:r>
              <a:rPr lang="ko-KR" altLang="en-US" b="0" dirty="0" err="1"/>
              <a:t>토글버튼</a:t>
            </a:r>
            <a:r>
              <a:rPr lang="ko-KR" altLang="en-US" b="0" dirty="0"/>
              <a:t> 등</a:t>
            </a:r>
            <a:r>
              <a:rPr lang="en-US" altLang="ko-KR" b="0" dirty="0"/>
              <a:t>)</a:t>
            </a:r>
            <a:r>
              <a:rPr lang="ko-KR" altLang="en-US" b="0" dirty="0"/>
              <a:t>에서 거의 </a:t>
            </a:r>
            <a:r>
              <a:rPr lang="ko-KR" altLang="en-US" b="0" dirty="0" smtClean="0"/>
              <a:t>동일하게 사용됨 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83859" y="23447"/>
            <a:ext cx="2360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다루기</a:t>
            </a:r>
          </a:p>
        </p:txBody>
      </p:sp>
    </p:spTree>
    <p:extLst>
      <p:ext uri="{BB962C8B-B14F-4D97-AF65-F5344CB8AC3E}">
        <p14:creationId xmlns:p14="http://schemas.microsoft.com/office/powerpoint/2010/main" val="702389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버튼과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에디트텍스트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에디트텍스트</a:t>
            </a:r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pPr lvl="2"/>
            <a:r>
              <a:rPr lang="ko-KR" altLang="en-US" dirty="0" smtClean="0"/>
              <a:t>값을 </a:t>
            </a:r>
            <a:r>
              <a:rPr lang="ko-KR" altLang="en-US" dirty="0" err="1"/>
              <a:t>입력받은</a:t>
            </a:r>
            <a:r>
              <a:rPr lang="ko-KR" altLang="en-US" dirty="0"/>
              <a:t> 후 해당 값을 </a:t>
            </a:r>
            <a:r>
              <a:rPr lang="en-US" altLang="ko-KR" dirty="0"/>
              <a:t>Kotlin </a:t>
            </a:r>
            <a:r>
              <a:rPr lang="ko-KR" altLang="en-US" dirty="0"/>
              <a:t>코드에서 가져와 사용하는 용도로 많이 쓰임</a:t>
            </a:r>
            <a:endParaRPr lang="en-US" altLang="ko-KR" dirty="0"/>
          </a:p>
          <a:p>
            <a:pPr lvl="3"/>
            <a:r>
              <a:rPr lang="ko-KR" altLang="en-US" dirty="0"/>
              <a:t>일반적인 </a:t>
            </a:r>
            <a:r>
              <a:rPr lang="ko-KR" altLang="en-US" dirty="0" err="1" smtClean="0"/>
              <a:t>에디트텍스트의</a:t>
            </a:r>
            <a:r>
              <a:rPr lang="ko-KR" altLang="en-US" dirty="0" smtClean="0"/>
              <a:t> </a:t>
            </a:r>
            <a:r>
              <a:rPr lang="en-US" altLang="ko-KR" dirty="0"/>
              <a:t>XML </a:t>
            </a:r>
            <a:r>
              <a:rPr lang="ko-KR" altLang="en-US" dirty="0"/>
              <a:t>코드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83859" y="23447"/>
            <a:ext cx="2360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다루기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1426458"/>
            <a:ext cx="6795503" cy="1218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3660249"/>
            <a:ext cx="6795504" cy="739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216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버튼과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에디트텍스트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에디트텍스트도</a:t>
            </a:r>
            <a:r>
              <a:rPr lang="ko-KR" altLang="en-US" dirty="0"/>
              <a:t> 변수를 선언하고 이 변수에 해당 </a:t>
            </a:r>
            <a:r>
              <a:rPr lang="en-US" altLang="ko-KR" dirty="0"/>
              <a:t>id </a:t>
            </a:r>
            <a:r>
              <a:rPr lang="ko-KR" altLang="en-US" dirty="0"/>
              <a:t>값을 넣은 후에 </a:t>
            </a:r>
            <a:r>
              <a:rPr lang="ko-KR" altLang="en-US" dirty="0" smtClean="0"/>
              <a:t>접근함</a:t>
            </a:r>
            <a:r>
              <a:rPr lang="en-US" altLang="ko-KR" dirty="0" smtClean="0"/>
              <a:t> </a:t>
            </a:r>
          </a:p>
          <a:p>
            <a:pPr marL="788987" lvl="2" indent="-342900">
              <a:buFont typeface="+mj-ea"/>
              <a:buAutoNum type="circleNumDbPlain"/>
            </a:pPr>
            <a:r>
              <a:rPr lang="ko-KR" altLang="en-US" dirty="0" err="1" smtClean="0"/>
              <a:t>에디트텍스트</a:t>
            </a:r>
            <a:r>
              <a:rPr lang="ko-KR" altLang="en-US" dirty="0" smtClean="0"/>
              <a:t> </a:t>
            </a:r>
            <a:r>
              <a:rPr lang="ko-KR" altLang="en-US" dirty="0"/>
              <a:t>변수 </a:t>
            </a:r>
            <a:r>
              <a:rPr lang="ko-KR" altLang="en-US" dirty="0" smtClean="0"/>
              <a:t>선언</a:t>
            </a:r>
            <a:endParaRPr lang="en-US" altLang="ko-KR" dirty="0"/>
          </a:p>
          <a:p>
            <a:pPr lvl="4"/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en-US" altLang="ko-KR" dirty="0" err="1"/>
              <a:t>myEdit</a:t>
            </a:r>
            <a:r>
              <a:rPr lang="en-US" altLang="ko-KR" dirty="0"/>
              <a:t> : </a:t>
            </a:r>
            <a:r>
              <a:rPr lang="en-US" altLang="ko-KR" dirty="0" err="1" smtClean="0"/>
              <a:t>EditText</a:t>
            </a:r>
            <a:endParaRPr lang="en-US" altLang="ko-KR" dirty="0"/>
          </a:p>
          <a:p>
            <a:pPr marL="788987" lvl="2" indent="-342900">
              <a:buFont typeface="+mj-ea"/>
              <a:buAutoNum type="circleNumDbPlain"/>
            </a:pPr>
            <a:r>
              <a:rPr lang="ko-KR" altLang="en-US" dirty="0" smtClean="0"/>
              <a:t>변수에 </a:t>
            </a:r>
            <a:r>
              <a:rPr lang="ko-KR" altLang="en-US" dirty="0" err="1"/>
              <a:t>에디트텍스트</a:t>
            </a:r>
            <a:r>
              <a:rPr lang="ko-KR" altLang="en-US" dirty="0"/>
              <a:t>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ko-KR" altLang="en-US" dirty="0" smtClean="0"/>
              <a:t>대입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myEdit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findViewById</a:t>
            </a:r>
            <a:r>
              <a:rPr lang="en-US" altLang="ko-KR" dirty="0"/>
              <a:t>&lt;</a:t>
            </a:r>
            <a:r>
              <a:rPr lang="en-US" altLang="ko-KR" dirty="0" err="1"/>
              <a:t>EditText</a:t>
            </a:r>
            <a:r>
              <a:rPr lang="en-US" altLang="ko-KR" dirty="0"/>
              <a:t>&gt;(</a:t>
            </a:r>
            <a:r>
              <a:rPr lang="en-US" altLang="ko-KR" dirty="0" err="1" smtClean="0"/>
              <a:t>R.id.edittext</a:t>
            </a:r>
            <a:r>
              <a:rPr lang="en-US" altLang="ko-KR" dirty="0" smtClean="0"/>
              <a:t>)</a:t>
            </a:r>
          </a:p>
          <a:p>
            <a:pPr marL="788987" lvl="2" indent="-342900">
              <a:buFont typeface="+mj-ea"/>
              <a:buAutoNum type="circleNumDbPlain"/>
            </a:pPr>
            <a:r>
              <a:rPr lang="ko-KR" altLang="en-US" dirty="0" err="1" smtClean="0"/>
              <a:t>에디트텍스트에</a:t>
            </a:r>
            <a:r>
              <a:rPr lang="ko-KR" altLang="en-US" dirty="0" smtClean="0"/>
              <a:t> </a:t>
            </a:r>
            <a:r>
              <a:rPr lang="ko-KR" altLang="en-US" dirty="0"/>
              <a:t>입력된 값 </a:t>
            </a:r>
            <a:r>
              <a:rPr lang="ko-KR" altLang="en-US" dirty="0" smtClean="0"/>
              <a:t>가져오기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→ </a:t>
            </a:r>
            <a:r>
              <a:rPr lang="ko-KR" altLang="en-US" dirty="0"/>
              <a:t>주로 버튼 클릭 이벤트 </a:t>
            </a:r>
            <a:r>
              <a:rPr lang="ko-KR" altLang="en-US" dirty="0" err="1"/>
              <a:t>람다식</a:t>
            </a:r>
            <a:r>
              <a:rPr lang="ko-KR" altLang="en-US" dirty="0"/>
              <a:t> 안에 </a:t>
            </a:r>
            <a:r>
              <a:rPr lang="ko-KR" altLang="en-US" dirty="0" smtClean="0"/>
              <a:t>넣음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en-US" altLang="ko-KR" dirty="0" err="1"/>
              <a:t>myStr</a:t>
            </a:r>
            <a:r>
              <a:rPr lang="en-US" altLang="ko-KR" dirty="0"/>
              <a:t> : String = </a:t>
            </a:r>
            <a:r>
              <a:rPr lang="en-US" altLang="ko-KR" dirty="0" err="1"/>
              <a:t>myEdit.getText</a:t>
            </a:r>
            <a:r>
              <a:rPr lang="en-US" altLang="ko-KR" dirty="0"/>
              <a:t>().</a:t>
            </a:r>
            <a:r>
              <a:rPr lang="en-US" altLang="ko-KR" dirty="0" err="1"/>
              <a:t>toString</a:t>
            </a:r>
            <a:r>
              <a:rPr lang="en-US" altLang="ko-KR" dirty="0"/>
              <a:t>()</a:t>
            </a:r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83859" y="23447"/>
            <a:ext cx="2360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다루기</a:t>
            </a:r>
          </a:p>
        </p:txBody>
      </p:sp>
    </p:spTree>
    <p:extLst>
      <p:ext uri="{BB962C8B-B14F-4D97-AF65-F5344CB8AC3E}">
        <p14:creationId xmlns:p14="http://schemas.microsoft.com/office/powerpoint/2010/main" val="3327185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15EA71F-1410-4196-BAAA-34DC038ED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892" y="2539798"/>
            <a:ext cx="2484500" cy="4052586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버튼과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에디트텍스트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&lt;</a:t>
            </a:r>
            <a:r>
              <a:rPr lang="ko-KR" altLang="en-US" dirty="0" smtClean="0">
                <a:solidFill>
                  <a:srgbClr val="7030A0"/>
                </a:solidFill>
              </a:rPr>
              <a:t>실습 </a:t>
            </a:r>
            <a:r>
              <a:rPr lang="en-US" altLang="ko-KR" dirty="0" smtClean="0">
                <a:solidFill>
                  <a:srgbClr val="7030A0"/>
                </a:solidFill>
              </a:rPr>
              <a:t>4-1&gt; </a:t>
            </a:r>
            <a:r>
              <a:rPr lang="ko-KR" altLang="en-US" dirty="0" err="1" smtClean="0">
                <a:solidFill>
                  <a:srgbClr val="7030A0"/>
                </a:solidFill>
              </a:rPr>
              <a:t>초간단</a:t>
            </a:r>
            <a:r>
              <a:rPr lang="ko-KR" altLang="en-US" dirty="0" smtClean="0">
                <a:solidFill>
                  <a:srgbClr val="7030A0"/>
                </a:solidFill>
              </a:rPr>
              <a:t> 계산기 </a:t>
            </a:r>
            <a:r>
              <a:rPr lang="ko-KR" altLang="en-US" dirty="0" err="1" smtClean="0">
                <a:solidFill>
                  <a:srgbClr val="7030A0"/>
                </a:solidFill>
              </a:rPr>
              <a:t>앱</a:t>
            </a:r>
            <a:r>
              <a:rPr lang="ko-KR" altLang="en-US" dirty="0" smtClean="0">
                <a:solidFill>
                  <a:srgbClr val="7030A0"/>
                </a:solidFill>
              </a:rPr>
              <a:t> 만들기 </a:t>
            </a:r>
            <a:endParaRPr lang="en-US" altLang="ko-KR" dirty="0" smtClean="0">
              <a:solidFill>
                <a:srgbClr val="7030A0"/>
              </a:solidFill>
            </a:endParaRPr>
          </a:p>
          <a:p>
            <a:pPr lvl="3"/>
            <a:r>
              <a:rPr lang="ko-KR" altLang="en-US" dirty="0" smtClean="0"/>
              <a:t>가장 </a:t>
            </a:r>
            <a:r>
              <a:rPr lang="ko-KR" altLang="en-US" dirty="0"/>
              <a:t>기본적인 위젯인 </a:t>
            </a:r>
            <a:r>
              <a:rPr lang="ko-KR" altLang="en-US" dirty="0" err="1"/>
              <a:t>텍스트뷰</a:t>
            </a:r>
            <a:r>
              <a:rPr lang="en-US" altLang="ko-KR" dirty="0"/>
              <a:t>, </a:t>
            </a:r>
            <a:r>
              <a:rPr lang="ko-KR" altLang="en-US" dirty="0" err="1"/>
              <a:t>에디트텍스트</a:t>
            </a:r>
            <a:r>
              <a:rPr lang="en-US" altLang="ko-KR" dirty="0"/>
              <a:t>, </a:t>
            </a:r>
            <a:r>
              <a:rPr lang="ko-KR" altLang="en-US" dirty="0"/>
              <a:t>버튼을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두 </a:t>
            </a:r>
            <a:r>
              <a:rPr lang="ko-KR" altLang="en-US" dirty="0"/>
              <a:t>정수를 </a:t>
            </a:r>
            <a:r>
              <a:rPr lang="ko-KR" altLang="en-US" dirty="0" smtClean="0"/>
              <a:t>입력하고 </a:t>
            </a:r>
            <a:r>
              <a:rPr lang="ko-KR" altLang="en-US" dirty="0"/>
              <a:t>버튼을 누르면 계산 결과가 나오는 </a:t>
            </a:r>
            <a:r>
              <a:rPr lang="ko-KR" altLang="en-US" dirty="0" smtClean="0"/>
              <a:t>계산기</a:t>
            </a:r>
            <a:endParaRPr lang="en-US" altLang="ko-KR" dirty="0" smtClean="0"/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프로젝트 생성</a:t>
            </a:r>
            <a:endParaRPr lang="en-US" altLang="ko-KR" dirty="0"/>
          </a:p>
          <a:p>
            <a:pPr lvl="2"/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ko-KR" altLang="en-US" dirty="0" smtClean="0"/>
              <a:t>새 </a:t>
            </a:r>
            <a:r>
              <a:rPr lang="ko-KR" altLang="en-US" dirty="0"/>
              <a:t>프로젝트를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프로젝트 이름</a:t>
            </a:r>
            <a:r>
              <a:rPr lang="en-US" altLang="ko-KR" dirty="0" smtClean="0"/>
              <a:t>:</a:t>
            </a:r>
            <a:r>
              <a:rPr lang="ko-KR" altLang="en-US" dirty="0" smtClean="0"/>
              <a:t> ‘</a:t>
            </a:r>
            <a:r>
              <a:rPr lang="en-US" altLang="ko-KR" dirty="0" smtClean="0"/>
              <a:t>Project4_1’</a:t>
            </a:r>
          </a:p>
          <a:p>
            <a:pPr lvl="4"/>
            <a:r>
              <a:rPr lang="ko-KR" altLang="en-US" dirty="0" smtClean="0"/>
              <a:t>패키지 이름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 err="1"/>
              <a:t>com.cookandroid</a:t>
            </a:r>
            <a:r>
              <a:rPr lang="en-US" altLang="ko-KR" dirty="0"/>
              <a:t>. project4_1</a:t>
            </a:r>
            <a:r>
              <a:rPr lang="en-US" altLang="ko-KR" dirty="0" smtClean="0"/>
              <a:t>’</a:t>
            </a:r>
          </a:p>
          <a:p>
            <a:pPr lvl="4"/>
            <a:r>
              <a:rPr lang="ko-KR" altLang="en-US" dirty="0" smtClean="0"/>
              <a:t>그 </a:t>
            </a:r>
            <a:r>
              <a:rPr lang="ko-KR" altLang="en-US" dirty="0"/>
              <a:t>외 규칙은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</a:t>
            </a:r>
            <a:r>
              <a:rPr lang="ko-KR" altLang="en-US" dirty="0"/>
              <a:t>의 </a:t>
            </a:r>
            <a:r>
              <a:rPr lang="en-US" altLang="ko-KR" dirty="0"/>
              <a:t>(1)~(4)</a:t>
            </a:r>
            <a:r>
              <a:rPr lang="ko-KR" altLang="en-US" dirty="0"/>
              <a:t>를 따름</a:t>
            </a:r>
            <a:endParaRPr lang="en-US" altLang="ko-KR" dirty="0"/>
          </a:p>
          <a:p>
            <a:pPr lvl="2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83859" y="23447"/>
            <a:ext cx="2360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다루기</a:t>
            </a:r>
          </a:p>
        </p:txBody>
      </p:sp>
    </p:spTree>
    <p:extLst>
      <p:ext uri="{BB962C8B-B14F-4D97-AF65-F5344CB8AC3E}">
        <p14:creationId xmlns:p14="http://schemas.microsoft.com/office/powerpoint/2010/main" val="1423291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버튼과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에디트텍스트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화면 </a:t>
            </a:r>
            <a:r>
              <a:rPr lang="ko-KR" altLang="en-US" dirty="0"/>
              <a:t>디자인 및 편집</a:t>
            </a:r>
            <a:endParaRPr lang="en-US" altLang="ko-KR" dirty="0"/>
          </a:p>
          <a:p>
            <a:pPr lvl="2"/>
            <a:r>
              <a:rPr lang="en-US" altLang="ko-KR" dirty="0"/>
              <a:t>(2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Project </a:t>
            </a:r>
            <a:r>
              <a:rPr lang="en-US" altLang="ko-KR" dirty="0"/>
              <a:t>Tree</a:t>
            </a:r>
            <a:r>
              <a:rPr lang="ko-KR" altLang="en-US" dirty="0"/>
              <a:t>에서 </a:t>
            </a:r>
            <a:r>
              <a:rPr lang="en-US" altLang="ko-KR" dirty="0"/>
              <a:t>[app]-[res]-[layout]-[activity_main.xml]</a:t>
            </a:r>
            <a:r>
              <a:rPr lang="ko-KR" altLang="en-US" dirty="0"/>
              <a:t>을 </a:t>
            </a:r>
            <a:r>
              <a:rPr lang="ko-KR" altLang="en-US" dirty="0" smtClean="0"/>
              <a:t>열고</a:t>
            </a:r>
            <a:r>
              <a:rPr lang="en-US" altLang="ko-KR" dirty="0"/>
              <a:t>, </a:t>
            </a:r>
            <a:r>
              <a:rPr lang="ko-KR" altLang="en-US" dirty="0"/>
              <a:t>아래쪽의 </a:t>
            </a:r>
            <a:r>
              <a:rPr lang="en-US" altLang="ko-KR" dirty="0"/>
              <a:t>[Text] </a:t>
            </a:r>
            <a:r>
              <a:rPr lang="ko-KR" altLang="en-US" dirty="0"/>
              <a:t>탭을 클릭하여 </a:t>
            </a:r>
            <a:r>
              <a:rPr lang="ko-KR" altLang="en-US" dirty="0" smtClean="0"/>
              <a:t>화면 코딩</a:t>
            </a:r>
            <a:endParaRPr lang="en-US" altLang="ko-KR" dirty="0"/>
          </a:p>
          <a:p>
            <a:pPr lvl="4"/>
            <a:r>
              <a:rPr lang="ko-KR" altLang="en-US" dirty="0" err="1" smtClean="0"/>
              <a:t>에디트텍스트</a:t>
            </a:r>
            <a:r>
              <a:rPr lang="ko-KR" altLang="en-US" dirty="0" smtClean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버튼 </a:t>
            </a:r>
            <a:r>
              <a:rPr lang="en-US" altLang="ko-KR" dirty="0"/>
              <a:t>4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텍스트뷰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개를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각 </a:t>
            </a:r>
            <a:r>
              <a:rPr lang="ko-KR" altLang="en-US" dirty="0"/>
              <a:t>위젯에 </a:t>
            </a:r>
            <a:r>
              <a:rPr lang="en-US" altLang="ko-KR" dirty="0" err="1"/>
              <a:t>layout_margin</a:t>
            </a:r>
            <a:r>
              <a:rPr lang="ko-KR" altLang="en-US" dirty="0"/>
              <a:t>을 적절히 지정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10dp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 smtClean="0"/>
              <a:t>결과를 </a:t>
            </a:r>
            <a:r>
              <a:rPr lang="ko-KR" altLang="en-US" dirty="0"/>
              <a:t>보여줄 </a:t>
            </a:r>
            <a:r>
              <a:rPr lang="en-US" altLang="ko-KR" dirty="0" err="1"/>
              <a:t>TextView</a:t>
            </a:r>
            <a:r>
              <a:rPr lang="ko-KR" altLang="en-US" dirty="0"/>
              <a:t>는 색상을 빨간색으로</a:t>
            </a:r>
            <a:r>
              <a:rPr lang="en-US" altLang="ko-KR" dirty="0"/>
              <a:t>, </a:t>
            </a:r>
            <a:r>
              <a:rPr lang="ko-KR" altLang="en-US" dirty="0"/>
              <a:t>글자 크기를 </a:t>
            </a:r>
            <a:r>
              <a:rPr lang="en-US" altLang="ko-KR" dirty="0"/>
              <a:t>	30dp</a:t>
            </a:r>
            <a:r>
              <a:rPr lang="ko-KR" altLang="en-US" dirty="0"/>
              <a:t>로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각 </a:t>
            </a:r>
            <a:r>
              <a:rPr lang="ko-KR" altLang="en-US" dirty="0"/>
              <a:t>위젯의 </a:t>
            </a:r>
            <a:r>
              <a:rPr lang="en-US" altLang="ko-KR" dirty="0"/>
              <a:t>id</a:t>
            </a:r>
            <a:r>
              <a:rPr lang="ko-KR" altLang="en-US" dirty="0"/>
              <a:t>는 위에서부터 차례로 </a:t>
            </a:r>
            <a:r>
              <a:rPr lang="en-US" altLang="ko-KR" dirty="0"/>
              <a:t>Edit1, Edit2, </a:t>
            </a:r>
            <a:r>
              <a:rPr lang="en-US" altLang="ko-KR" dirty="0" err="1"/>
              <a:t>BtnAdd</a:t>
            </a:r>
            <a:r>
              <a:rPr lang="en-US" altLang="ko-KR" dirty="0"/>
              <a:t>, </a:t>
            </a:r>
            <a:r>
              <a:rPr lang="en-US" altLang="ko-KR" dirty="0" err="1" smtClean="0"/>
              <a:t>BtnSub</a:t>
            </a:r>
            <a:r>
              <a:rPr lang="en-US" altLang="ko-KR" dirty="0"/>
              <a:t>, </a:t>
            </a:r>
            <a:r>
              <a:rPr lang="en-US" altLang="ko-KR" dirty="0" err="1"/>
              <a:t>BtnMul</a:t>
            </a:r>
            <a:r>
              <a:rPr lang="en-US" altLang="ko-KR" dirty="0"/>
              <a:t>, </a:t>
            </a:r>
            <a:r>
              <a:rPr lang="en-US" altLang="ko-KR" dirty="0" err="1"/>
              <a:t>BtnDiv</a:t>
            </a:r>
            <a:r>
              <a:rPr lang="en-US" altLang="ko-KR" dirty="0"/>
              <a:t>, </a:t>
            </a:r>
            <a:r>
              <a:rPr lang="en-US" altLang="ko-KR" dirty="0" err="1"/>
              <a:t>TextResult</a:t>
            </a:r>
            <a:r>
              <a:rPr lang="ko-KR" altLang="en-US" dirty="0"/>
              <a:t>로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83859" y="23447"/>
            <a:ext cx="2360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다루기</a:t>
            </a:r>
          </a:p>
        </p:txBody>
      </p:sp>
    </p:spTree>
    <p:extLst>
      <p:ext uri="{BB962C8B-B14F-4D97-AF65-F5344CB8AC3E}">
        <p14:creationId xmlns:p14="http://schemas.microsoft.com/office/powerpoint/2010/main" val="3052999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버튼과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에디트텍스트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83859" y="23447"/>
            <a:ext cx="2360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다루기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1038547"/>
            <a:ext cx="5968332" cy="5696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4493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뷰와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뷰그룹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en-US" altLang="ko-KR" dirty="0" smtClean="0"/>
              <a:t>(View) </a:t>
            </a:r>
            <a:r>
              <a:rPr lang="ko-KR" altLang="en-US" dirty="0"/>
              <a:t>클래스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/>
              <a:t>화면에서 실제로 사용되는 것들은 모두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 </a:t>
            </a:r>
            <a:r>
              <a:rPr lang="ko-KR" altLang="en-US" dirty="0"/>
              <a:t>클래스의 상속을 </a:t>
            </a:r>
            <a:r>
              <a:rPr lang="ko-KR" altLang="en-US" dirty="0" smtClean="0"/>
              <a:t>받음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버튼</a:t>
            </a:r>
            <a:r>
              <a:rPr lang="en-US" altLang="ko-KR" dirty="0"/>
              <a:t>, </a:t>
            </a:r>
            <a:r>
              <a:rPr lang="ko-KR" altLang="en-US" dirty="0"/>
              <a:t>라디오버튼</a:t>
            </a:r>
            <a:r>
              <a:rPr lang="en-US" altLang="ko-KR" dirty="0"/>
              <a:t>, </a:t>
            </a:r>
            <a:r>
              <a:rPr lang="ko-KR" altLang="en-US" dirty="0"/>
              <a:t>이미지 등은 모두 </a:t>
            </a:r>
            <a:r>
              <a:rPr lang="en-US" altLang="ko-KR" dirty="0"/>
              <a:t>View </a:t>
            </a:r>
            <a:r>
              <a:rPr lang="ko-KR" altLang="en-US" dirty="0"/>
              <a:t>클래스의 </a:t>
            </a:r>
            <a:r>
              <a:rPr lang="ko-KR" altLang="en-US" dirty="0" smtClean="0"/>
              <a:t>서브클래스임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‘</a:t>
            </a:r>
            <a:r>
              <a:rPr lang="ko-KR" altLang="en-US" dirty="0" err="1"/>
              <a:t>위젯</a:t>
            </a:r>
            <a:r>
              <a:rPr lang="ko-KR" altLang="en-US" dirty="0"/>
              <a:t>’이라고도 </a:t>
            </a:r>
            <a:r>
              <a:rPr lang="ko-KR" altLang="en-US" dirty="0" smtClean="0"/>
              <a:t>부름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화면에서의 버튼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버튼 </a:t>
            </a:r>
            <a:r>
              <a:rPr lang="ko-KR" altLang="en-US" dirty="0" err="1" smtClean="0"/>
              <a:t>위젯</a:t>
            </a:r>
            <a:endParaRPr lang="en-US" altLang="ko-KR" dirty="0"/>
          </a:p>
          <a:p>
            <a:pPr lvl="4"/>
            <a:r>
              <a:rPr lang="ko-KR" altLang="en-US" dirty="0" smtClean="0"/>
              <a:t>실제 코드에서의 버튼</a:t>
            </a:r>
            <a:r>
              <a:rPr lang="en-US" altLang="ko-KR" dirty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버튼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레이아웃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</a:t>
            </a:r>
            <a:r>
              <a:rPr lang="ko-KR" altLang="en-US" dirty="0"/>
              <a:t>위젯을 담을 수 있는 위젯을 특별히 </a:t>
            </a:r>
            <a:r>
              <a:rPr lang="ko-KR" altLang="en-US" dirty="0" smtClean="0"/>
              <a:t>레이아웃이라고 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위젯을</a:t>
            </a:r>
            <a:r>
              <a:rPr lang="ko-KR" altLang="en-US" dirty="0" smtClean="0"/>
              <a:t> </a:t>
            </a:r>
            <a:r>
              <a:rPr lang="ko-KR" altLang="en-US" dirty="0"/>
              <a:t>담아 배치하는 틀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ViewGroup</a:t>
            </a:r>
            <a:r>
              <a:rPr lang="ko-KR" altLang="en-US" dirty="0" smtClean="0"/>
              <a:t> </a:t>
            </a:r>
            <a:r>
              <a:rPr lang="ko-KR" altLang="en-US" dirty="0"/>
              <a:t>클래스 아래에 </a:t>
            </a:r>
            <a:r>
              <a:rPr lang="ko-KR" altLang="en-US" dirty="0" smtClean="0"/>
              <a:t>존재함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레이아웃도 </a:t>
            </a:r>
            <a:r>
              <a:rPr lang="ko-KR" altLang="en-US" dirty="0"/>
              <a:t>크게 보면 </a:t>
            </a:r>
            <a:r>
              <a:rPr lang="ko-KR" altLang="en-US" dirty="0" err="1"/>
              <a:t>위젯에</a:t>
            </a:r>
            <a:r>
              <a:rPr lang="ko-KR" altLang="en-US" dirty="0"/>
              <a:t> </a:t>
            </a:r>
            <a:r>
              <a:rPr lang="ko-KR" altLang="en-US" dirty="0" smtClean="0"/>
              <a:t>포함됨</a:t>
            </a:r>
            <a:r>
              <a:rPr lang="en-US" altLang="ko-KR" dirty="0" smtClean="0"/>
              <a:t> </a:t>
            </a:r>
            <a:endParaRPr lang="en-US" altLang="ko-KR" b="1" dirty="0"/>
          </a:p>
          <a:p>
            <a:pPr marL="182562" lvl="1" indent="0">
              <a:buNone/>
            </a:pP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231058" y="23447"/>
            <a:ext cx="191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뷰의 개요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버튼과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에디트텍스트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Kotlin </a:t>
            </a:r>
            <a:r>
              <a:rPr lang="ko-KR" altLang="en-US" dirty="0"/>
              <a:t>코드 작성 및 수정</a:t>
            </a:r>
            <a:endParaRPr lang="en-US" altLang="ko-KR" dirty="0"/>
          </a:p>
          <a:p>
            <a:pPr lvl="2"/>
            <a:r>
              <a:rPr lang="en-US" altLang="ko-KR" dirty="0"/>
              <a:t>(3) </a:t>
            </a:r>
            <a:r>
              <a:rPr lang="en-US" altLang="ko-KR" dirty="0" smtClean="0"/>
              <a:t>Project </a:t>
            </a:r>
            <a:r>
              <a:rPr lang="en-US" altLang="ko-KR" dirty="0"/>
              <a:t>Tree</a:t>
            </a:r>
            <a:r>
              <a:rPr lang="ko-KR" altLang="en-US" dirty="0"/>
              <a:t>에서 </a:t>
            </a:r>
            <a:r>
              <a:rPr lang="en-US" altLang="ko-KR" dirty="0"/>
              <a:t>[app</a:t>
            </a:r>
            <a:r>
              <a:rPr lang="en-US" altLang="ko-KR" dirty="0" smtClean="0"/>
              <a:t>]-[java</a:t>
            </a:r>
            <a:r>
              <a:rPr lang="en-US" altLang="ko-KR" dirty="0"/>
              <a:t>]-[</a:t>
            </a:r>
            <a:r>
              <a:rPr lang="ko-KR" altLang="en-US" dirty="0"/>
              <a:t>패키지 이름</a:t>
            </a:r>
            <a:r>
              <a:rPr lang="en-US" altLang="ko-KR" dirty="0"/>
              <a:t>]-[</a:t>
            </a:r>
            <a:r>
              <a:rPr lang="en-US" altLang="ko-KR" dirty="0" err="1"/>
              <a:t>MainActivity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열고</a:t>
            </a:r>
            <a:r>
              <a:rPr lang="en-US" altLang="ko-KR" dirty="0"/>
              <a:t>, </a:t>
            </a:r>
            <a:r>
              <a:rPr lang="ko-KR" altLang="en-US" dirty="0"/>
              <a:t>다음과 같은 변수를 </a:t>
            </a:r>
            <a:r>
              <a:rPr lang="ko-KR" altLang="en-US" dirty="0" smtClean="0"/>
              <a:t>선언</a:t>
            </a:r>
            <a:endParaRPr lang="en-US" altLang="ko-KR" dirty="0"/>
          </a:p>
          <a:p>
            <a:pPr lvl="4"/>
            <a:r>
              <a:rPr lang="en-US" altLang="ko-KR" dirty="0" smtClean="0"/>
              <a:t>activity_main.xml</a:t>
            </a:r>
            <a:r>
              <a:rPr lang="ko-KR" altLang="en-US" dirty="0"/>
              <a:t>의 </a:t>
            </a:r>
            <a:r>
              <a:rPr lang="en-US" altLang="ko-KR" dirty="0"/>
              <a:t>7</a:t>
            </a:r>
            <a:r>
              <a:rPr lang="ko-KR" altLang="en-US" dirty="0"/>
              <a:t>개 위젯에 대응할 위젯 변수 </a:t>
            </a:r>
            <a:r>
              <a:rPr lang="en-US" altLang="ko-KR" dirty="0"/>
              <a:t>7</a:t>
            </a:r>
            <a:r>
              <a:rPr lang="ko-KR" altLang="en-US" dirty="0"/>
              <a:t>개 </a:t>
            </a:r>
            <a:endParaRPr lang="en-US" altLang="ko-KR" dirty="0"/>
          </a:p>
          <a:p>
            <a:pPr lvl="4"/>
            <a:r>
              <a:rPr lang="ko-KR" altLang="en-US" dirty="0" smtClean="0"/>
              <a:t>입력될 </a:t>
            </a:r>
            <a:r>
              <a:rPr lang="en-US" altLang="ko-KR" dirty="0"/>
              <a:t>2</a:t>
            </a:r>
            <a:r>
              <a:rPr lang="ko-KR" altLang="en-US" dirty="0"/>
              <a:t>개 문자열을 저장할 문자열 변수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endParaRPr lang="en-US" altLang="ko-KR" dirty="0"/>
          </a:p>
          <a:p>
            <a:pPr lvl="4"/>
            <a:r>
              <a:rPr lang="ko-KR" altLang="en-US" dirty="0" smtClean="0"/>
              <a:t>계산 </a:t>
            </a:r>
            <a:r>
              <a:rPr lang="ko-KR" altLang="en-US" dirty="0"/>
              <a:t>결과를 저장할 정수 변수 </a:t>
            </a:r>
            <a:r>
              <a:rPr lang="en-US" altLang="ko-KR" dirty="0"/>
              <a:t>1</a:t>
            </a:r>
            <a:r>
              <a:rPr lang="ko-KR" altLang="en-US" dirty="0" smtClean="0"/>
              <a:t>개</a:t>
            </a:r>
            <a:endParaRPr lang="en-US" altLang="ko-KR" dirty="0"/>
          </a:p>
          <a:p>
            <a:pPr lvl="3"/>
            <a:r>
              <a:rPr lang="ko-KR" altLang="en-US" dirty="0" smtClean="0"/>
              <a:t>이 </a:t>
            </a:r>
            <a:r>
              <a:rPr lang="ko-KR" altLang="en-US" dirty="0"/>
              <a:t>변수들이 파일 내의 모든 클래스에서 사용되도록 전역변수로 </a:t>
            </a:r>
            <a:r>
              <a:rPr lang="ko-KR" altLang="en-US" dirty="0" smtClean="0"/>
              <a:t>선언</a:t>
            </a:r>
            <a:endParaRPr lang="en-US" altLang="ko-KR" dirty="0"/>
          </a:p>
          <a:p>
            <a:pPr lvl="4"/>
            <a:r>
              <a:rPr lang="ko-KR" altLang="en-US" dirty="0" smtClean="0"/>
              <a:t>메인 </a:t>
            </a:r>
            <a:r>
              <a:rPr lang="ko-KR" altLang="en-US" dirty="0"/>
              <a:t>클래스인 </a:t>
            </a:r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바로 아래에 </a:t>
            </a:r>
            <a:r>
              <a:rPr lang="ko-KR" altLang="en-US" dirty="0" smtClean="0"/>
              <a:t>선</a:t>
            </a:r>
            <a:r>
              <a:rPr lang="ko-KR" altLang="en-US" dirty="0"/>
              <a:t>언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83859" y="23447"/>
            <a:ext cx="2360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다루기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3664187"/>
            <a:ext cx="5968332" cy="2891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6239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버튼과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에디트텍스트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4)</a:t>
            </a:r>
            <a:r>
              <a:rPr lang="ko-KR" altLang="en-US" dirty="0"/>
              <a:t> </a:t>
            </a:r>
            <a:r>
              <a:rPr lang="ko-KR" altLang="en-US" dirty="0" smtClean="0"/>
              <a:t>메인 </a:t>
            </a:r>
            <a:r>
              <a:rPr lang="ko-KR" altLang="en-US" dirty="0"/>
              <a:t>메소드인 </a:t>
            </a:r>
            <a:r>
              <a:rPr lang="en-US" altLang="ko-KR" dirty="0" err="1"/>
              <a:t>onCreate</a:t>
            </a:r>
            <a:r>
              <a:rPr lang="en-US" altLang="ko-KR" dirty="0"/>
              <a:t>() </a:t>
            </a:r>
            <a:r>
              <a:rPr lang="ko-KR" altLang="en-US" dirty="0"/>
              <a:t>내부를 </a:t>
            </a:r>
            <a:r>
              <a:rPr lang="ko-KR" altLang="en-US" dirty="0" smtClean="0"/>
              <a:t>코딩</a:t>
            </a:r>
            <a:endParaRPr lang="en-US" altLang="ko-KR" dirty="0"/>
          </a:p>
          <a:p>
            <a:pPr lvl="3"/>
            <a:r>
              <a:rPr lang="ko-KR" altLang="en-US" dirty="0" smtClean="0"/>
              <a:t>먼저 </a:t>
            </a:r>
            <a:r>
              <a:rPr lang="en-US" altLang="ko-KR" dirty="0"/>
              <a:t>&lt;</a:t>
            </a:r>
            <a:r>
              <a:rPr lang="ko-KR" altLang="en-US" dirty="0"/>
              <a:t>더하기</a:t>
            </a:r>
            <a:r>
              <a:rPr lang="en-US" altLang="ko-KR" dirty="0"/>
              <a:t>&gt;</a:t>
            </a:r>
            <a:r>
              <a:rPr lang="ko-KR" altLang="en-US" dirty="0"/>
              <a:t>에 대한 부분을 </a:t>
            </a:r>
            <a:r>
              <a:rPr lang="ko-KR" altLang="en-US" dirty="0" smtClean="0"/>
              <a:t>코딩</a:t>
            </a:r>
            <a:endParaRPr lang="en-US" altLang="ko-KR" dirty="0"/>
          </a:p>
          <a:p>
            <a:pPr lvl="4"/>
            <a:r>
              <a:rPr lang="ko-KR" altLang="en-US" dirty="0" err="1" smtClean="0"/>
              <a:t>에디트텍스트</a:t>
            </a:r>
            <a:r>
              <a:rPr lang="ko-KR" altLang="en-US" dirty="0" smtClean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개를 변수에 대입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더하기</a:t>
            </a:r>
            <a:r>
              <a:rPr lang="en-US" altLang="ko-KR" dirty="0"/>
              <a:t>) 1</a:t>
            </a:r>
            <a:r>
              <a:rPr lang="ko-KR" altLang="en-US" dirty="0"/>
              <a:t>개를 변수에 대입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텍스트뷰</a:t>
            </a:r>
            <a:r>
              <a:rPr lang="ko-KR" altLang="en-US" dirty="0" smtClean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개를 변수에 대입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783859" y="23447"/>
            <a:ext cx="2360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다루기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849974"/>
            <a:ext cx="5968332" cy="2690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0233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버튼과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에디트텍스트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5)</a:t>
            </a:r>
            <a:r>
              <a:rPr lang="ko-KR" altLang="en-US" dirty="0"/>
              <a:t> </a:t>
            </a:r>
            <a:r>
              <a:rPr lang="ko-KR" altLang="en-US" dirty="0" smtClean="0"/>
              <a:t>다음으로 </a:t>
            </a:r>
            <a:r>
              <a:rPr lang="en-US" altLang="ko-KR" dirty="0"/>
              <a:t>&lt;</a:t>
            </a:r>
            <a:r>
              <a:rPr lang="ko-KR" altLang="en-US" dirty="0"/>
              <a:t>더하기</a:t>
            </a:r>
            <a:r>
              <a:rPr lang="en-US" altLang="ko-KR" dirty="0"/>
              <a:t>&gt; </a:t>
            </a:r>
            <a:r>
              <a:rPr lang="ko-KR" altLang="en-US" dirty="0"/>
              <a:t>버튼을 클릭했을 때 동작하는 클래스를 </a:t>
            </a:r>
            <a:r>
              <a:rPr lang="ko-KR" altLang="en-US" dirty="0" smtClean="0"/>
              <a:t>정의</a:t>
            </a:r>
            <a:endParaRPr lang="en-US" altLang="ko-KR" dirty="0"/>
          </a:p>
          <a:p>
            <a:pPr lvl="4"/>
            <a:r>
              <a:rPr lang="ko-KR" altLang="en-US" dirty="0" smtClean="0"/>
              <a:t>역시 </a:t>
            </a:r>
            <a:r>
              <a:rPr lang="en-US" altLang="ko-KR" dirty="0" err="1"/>
              <a:t>onCreate</a:t>
            </a:r>
            <a:r>
              <a:rPr lang="en-US" altLang="ko-KR" dirty="0"/>
              <a:t>() </a:t>
            </a:r>
            <a:r>
              <a:rPr lang="ko-KR" altLang="en-US" dirty="0"/>
              <a:t>메소드 안에</a:t>
            </a:r>
            <a:r>
              <a:rPr lang="en-US" altLang="ko-KR" dirty="0"/>
              <a:t>([</a:t>
            </a:r>
            <a:r>
              <a:rPr lang="ko-KR" altLang="en-US" dirty="0"/>
              <a:t>예제 </a:t>
            </a:r>
            <a:r>
              <a:rPr lang="en-US" altLang="ko-KR" dirty="0"/>
              <a:t>4-21]</a:t>
            </a:r>
            <a:r>
              <a:rPr lang="ko-KR" altLang="en-US" dirty="0"/>
              <a:t>의 </a:t>
            </a:r>
            <a:r>
              <a:rPr lang="en-US" altLang="ko-KR" dirty="0"/>
              <a:t>9</a:t>
            </a:r>
            <a:r>
              <a:rPr lang="ko-KR" altLang="en-US" dirty="0"/>
              <a:t>행 다음에</a:t>
            </a:r>
            <a:r>
              <a:rPr lang="en-US" altLang="ko-KR" dirty="0"/>
              <a:t>) </a:t>
            </a:r>
            <a:r>
              <a:rPr lang="ko-KR" altLang="en-US" dirty="0" smtClean="0"/>
              <a:t>코딩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83859" y="23447"/>
            <a:ext cx="2360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다루기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1979406"/>
            <a:ext cx="5968332" cy="2010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541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버튼과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에디트텍스트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프로젝트 </a:t>
            </a:r>
            <a:r>
              <a:rPr lang="ko-KR" altLang="en-US" dirty="0"/>
              <a:t>실행 및 결과 확인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en-US" altLang="ko-KR" dirty="0" smtClean="0"/>
              <a:t>6)</a:t>
            </a:r>
            <a:r>
              <a:rPr lang="ko-KR" altLang="en-US" dirty="0"/>
              <a:t> </a:t>
            </a:r>
            <a:r>
              <a:rPr lang="en-US" altLang="ko-KR" dirty="0" smtClean="0"/>
              <a:t>Android </a:t>
            </a:r>
            <a:r>
              <a:rPr lang="en-US" altLang="ko-KR" dirty="0"/>
              <a:t>Studio </a:t>
            </a:r>
            <a:r>
              <a:rPr lang="ko-KR" altLang="en-US" dirty="0"/>
              <a:t>메뉴의 </a:t>
            </a:r>
            <a:r>
              <a:rPr lang="en-US" altLang="ko-KR" dirty="0"/>
              <a:t>[Run As]-[Run ‘app’]</a:t>
            </a:r>
            <a:r>
              <a:rPr lang="ko-KR" altLang="en-US" dirty="0"/>
              <a:t>을 선택하거나 </a:t>
            </a:r>
            <a:r>
              <a:rPr lang="en-US" altLang="ko-KR" dirty="0"/>
              <a:t>[Run ‘app’] </a:t>
            </a:r>
            <a:r>
              <a:rPr lang="ko-KR" altLang="en-US" dirty="0"/>
              <a:t>아이콘을 클릭 하여 프로젝트를 </a:t>
            </a:r>
            <a:r>
              <a:rPr lang="ko-KR" altLang="en-US" dirty="0" smtClean="0"/>
              <a:t>실행</a:t>
            </a:r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반복</a:t>
            </a:r>
            <a:r>
              <a:rPr lang="en-US" altLang="ko-KR" dirty="0"/>
              <a:t>]  Kotlin </a:t>
            </a:r>
            <a:r>
              <a:rPr lang="ko-KR" altLang="en-US" dirty="0"/>
              <a:t>코드 작성 및 수정</a:t>
            </a:r>
            <a:endParaRPr lang="en-US" altLang="ko-KR" dirty="0"/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7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빼기</a:t>
            </a:r>
            <a:r>
              <a:rPr lang="en-US" altLang="ko-KR" dirty="0"/>
              <a:t>, </a:t>
            </a:r>
            <a:r>
              <a:rPr lang="ko-KR" altLang="en-US" dirty="0"/>
              <a:t>곱하기</a:t>
            </a:r>
            <a:r>
              <a:rPr lang="en-US" altLang="ko-KR" dirty="0"/>
              <a:t>, </a:t>
            </a:r>
            <a:r>
              <a:rPr lang="ko-KR" altLang="en-US" dirty="0"/>
              <a:t>나누기 코드를 직접 </a:t>
            </a:r>
            <a:r>
              <a:rPr lang="ko-KR" altLang="en-US" dirty="0" smtClean="0"/>
              <a:t>완성해 보기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최종적으로 </a:t>
            </a:r>
            <a:r>
              <a:rPr lang="ko-KR" altLang="en-US" dirty="0"/>
              <a:t>완성된 </a:t>
            </a:r>
            <a:r>
              <a:rPr lang="en-US" altLang="ko-KR" dirty="0" err="1"/>
              <a:t>onCreate</a:t>
            </a:r>
            <a:r>
              <a:rPr lang="en-US" altLang="ko-KR" dirty="0"/>
              <a:t>()</a:t>
            </a:r>
            <a:r>
              <a:rPr lang="ko-KR" altLang="en-US" dirty="0"/>
              <a:t>의 완전한 코드는 다음과 같음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83859" y="23447"/>
            <a:ext cx="2360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다루기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3219025"/>
            <a:ext cx="5961176" cy="3363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790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버튼과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에디트텍스트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83859" y="23447"/>
            <a:ext cx="2360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다루기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1005664"/>
            <a:ext cx="5051288" cy="5850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104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버튼과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에디트텍스트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83859" y="23447"/>
            <a:ext cx="2360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다루기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1153125"/>
            <a:ext cx="6698987" cy="395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93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컴파운드버튼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7780565" cy="5160992"/>
          </a:xfrm>
        </p:spPr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2"/>
            <a:r>
              <a:rPr lang="en-US" altLang="ko-KR" dirty="0" err="1" smtClean="0"/>
              <a:t>CompoundButton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Button </a:t>
            </a:r>
            <a:r>
              <a:rPr lang="ko-KR" altLang="en-US" dirty="0"/>
              <a:t>클래스의 하위 클래스로 체크박스</a:t>
            </a:r>
            <a:r>
              <a:rPr lang="en-US" altLang="ko-KR" dirty="0"/>
              <a:t>, </a:t>
            </a:r>
            <a:r>
              <a:rPr lang="ko-KR" altLang="en-US" dirty="0"/>
              <a:t>라디오버튼</a:t>
            </a:r>
            <a:r>
              <a:rPr lang="en-US" altLang="ko-KR" dirty="0"/>
              <a:t>, </a:t>
            </a:r>
            <a:r>
              <a:rPr lang="ko-KR" altLang="en-US" dirty="0"/>
              <a:t>스위치</a:t>
            </a:r>
            <a:r>
              <a:rPr lang="en-US" altLang="ko-KR" dirty="0"/>
              <a:t>, </a:t>
            </a:r>
            <a:r>
              <a:rPr lang="ko-KR" altLang="en-US" dirty="0" err="1"/>
              <a:t>토글버튼의</a:t>
            </a:r>
            <a:r>
              <a:rPr lang="ko-KR" altLang="en-US" dirty="0"/>
              <a:t> 상위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 smtClean="0"/>
              <a:t>이 </a:t>
            </a:r>
            <a:r>
              <a:rPr lang="ko-KR" altLang="en-US" dirty="0"/>
              <a:t>네 가지는 공통적으로 체크 또는 </a:t>
            </a:r>
            <a:r>
              <a:rPr lang="ko-KR" altLang="en-US" dirty="0" err="1"/>
              <a:t>언체크</a:t>
            </a:r>
            <a:r>
              <a:rPr lang="ko-KR" altLang="en-US" dirty="0"/>
              <a:t> 상태가 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4"/>
            <a:r>
              <a:rPr lang="ko-KR" altLang="en-US" dirty="0" smtClean="0"/>
              <a:t>실제로 </a:t>
            </a:r>
            <a:r>
              <a:rPr lang="ko-KR" altLang="en-US" dirty="0"/>
              <a:t>비슷한 형태를 띠지만 용도는 조금씩 다름</a:t>
            </a:r>
            <a:r>
              <a:rPr lang="en-US" altLang="ko-KR" dirty="0"/>
              <a:t>.</a:t>
            </a:r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47935" y="23447"/>
            <a:ext cx="2496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활용하기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1023436"/>
            <a:ext cx="7462041" cy="2842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3920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컴파운드버튼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체크박스</a:t>
            </a:r>
            <a:endParaRPr lang="en-US" altLang="ko-KR" dirty="0"/>
          </a:p>
          <a:p>
            <a:pPr lvl="1"/>
            <a:r>
              <a:rPr lang="ko-KR" altLang="en-US" dirty="0"/>
              <a:t>체크박스는 클릭할 때마다 상태가 체크</a:t>
            </a:r>
            <a:r>
              <a:rPr lang="en-US" altLang="ko-KR" dirty="0"/>
              <a:t>, </a:t>
            </a:r>
            <a:r>
              <a:rPr lang="ko-KR" altLang="en-US" dirty="0" err="1"/>
              <a:t>언체크로</a:t>
            </a:r>
            <a:r>
              <a:rPr lang="ko-KR" altLang="en-US" dirty="0"/>
              <a:t> </a:t>
            </a:r>
            <a:r>
              <a:rPr lang="ko-KR" altLang="en-US" dirty="0" smtClean="0"/>
              <a:t>바뀜</a:t>
            </a:r>
            <a:endParaRPr lang="en-US" altLang="ko-KR" dirty="0"/>
          </a:p>
          <a:p>
            <a:pPr lvl="1"/>
            <a:r>
              <a:rPr lang="ko-KR" altLang="en-US" dirty="0" smtClean="0"/>
              <a:t>여러 </a:t>
            </a:r>
            <a:r>
              <a:rPr lang="ko-KR" altLang="en-US" dirty="0"/>
              <a:t>개의 체크박스가 있어도 서로 독립적으로 동작한다는 특징이 있어 여러 </a:t>
            </a:r>
            <a:r>
              <a:rPr lang="ko-KR" altLang="en-US" dirty="0" smtClean="0"/>
              <a:t>개를 </a:t>
            </a:r>
            <a:r>
              <a:rPr lang="ko-KR" altLang="en-US" dirty="0"/>
              <a:t>동시에 체크할 수 </a:t>
            </a:r>
            <a:r>
              <a:rPr lang="ko-KR" altLang="en-US" dirty="0" smtClean="0"/>
              <a:t>있음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47935" y="23447"/>
            <a:ext cx="2496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활용하기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546575"/>
            <a:ext cx="6783674" cy="315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2356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컴파운드버튼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체크와 </a:t>
            </a:r>
            <a:r>
              <a:rPr lang="ko-KR" altLang="en-US" dirty="0" err="1"/>
              <a:t>언체크가</a:t>
            </a:r>
            <a:r>
              <a:rPr lang="ko-KR" altLang="en-US" dirty="0"/>
              <a:t> 바뀌었을 때 </a:t>
            </a:r>
            <a:r>
              <a:rPr lang="en-US" altLang="ko-KR" dirty="0" err="1"/>
              <a:t>Kotlin</a:t>
            </a:r>
            <a:r>
              <a:rPr lang="en-US" altLang="ko-KR" dirty="0"/>
              <a:t> </a:t>
            </a:r>
            <a:r>
              <a:rPr lang="ko-KR" altLang="en-US" dirty="0" smtClean="0"/>
              <a:t>코드의 처리 절차</a:t>
            </a:r>
            <a:endParaRPr lang="en-US" altLang="ko-KR" dirty="0"/>
          </a:p>
          <a:p>
            <a:pPr marL="788987" lvl="2" indent="-342900">
              <a:buFont typeface="+mj-ea"/>
              <a:buAutoNum type="circleNumDbPlain"/>
            </a:pPr>
            <a:r>
              <a:rPr lang="ko-KR" altLang="en-US" dirty="0" smtClean="0"/>
              <a:t>체크박스 </a:t>
            </a:r>
            <a:r>
              <a:rPr lang="ko-KR" altLang="en-US" dirty="0"/>
              <a:t>변수 선언 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en-US" altLang="ko-KR" dirty="0" err="1"/>
              <a:t>mycheck</a:t>
            </a:r>
            <a:r>
              <a:rPr lang="en-US" altLang="ko-KR" dirty="0"/>
              <a:t> : </a:t>
            </a:r>
            <a:r>
              <a:rPr lang="en-US" altLang="ko-KR" dirty="0" err="1" smtClean="0"/>
              <a:t>CheckBox</a:t>
            </a:r>
            <a:endParaRPr lang="en-US" altLang="ko-KR" dirty="0"/>
          </a:p>
          <a:p>
            <a:pPr marL="788987" lvl="2" indent="-342900">
              <a:buFont typeface="+mj-ea"/>
              <a:buAutoNum type="circleNumDbPlain"/>
            </a:pPr>
            <a:r>
              <a:rPr lang="ko-KR" altLang="en-US" dirty="0" smtClean="0"/>
              <a:t>변수에 </a:t>
            </a:r>
            <a:r>
              <a:rPr lang="ko-KR" altLang="en-US" dirty="0"/>
              <a:t>체크박스 위젯 대입 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mycheck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findViewById</a:t>
            </a:r>
            <a:r>
              <a:rPr lang="en-US" altLang="ko-KR" dirty="0"/>
              <a:t>&lt;</a:t>
            </a:r>
            <a:r>
              <a:rPr lang="en-US" altLang="ko-KR" dirty="0" err="1"/>
              <a:t>CheckBox</a:t>
            </a:r>
            <a:r>
              <a:rPr lang="en-US" altLang="ko-KR" dirty="0"/>
              <a:t>&gt;(</a:t>
            </a:r>
            <a:r>
              <a:rPr lang="en-US" altLang="ko-KR" dirty="0" err="1"/>
              <a:t>R.id.android</a:t>
            </a:r>
            <a:r>
              <a:rPr lang="en-US" altLang="ko-KR" dirty="0" smtClean="0"/>
              <a:t>)</a:t>
            </a:r>
          </a:p>
          <a:p>
            <a:pPr marL="788987" lvl="2" indent="-342900">
              <a:buFont typeface="+mj-ea"/>
              <a:buAutoNum type="circleNumDbPlain"/>
            </a:pPr>
            <a:r>
              <a:rPr lang="ko-KR" altLang="en-US" dirty="0" smtClean="0"/>
              <a:t>체크박스가 </a:t>
            </a:r>
            <a:r>
              <a:rPr lang="ko-KR" altLang="en-US" dirty="0"/>
              <a:t>변경될 때 동작하는 </a:t>
            </a:r>
            <a:r>
              <a:rPr lang="ko-KR" altLang="en-US" dirty="0" err="1"/>
              <a:t>람다식</a:t>
            </a:r>
            <a:r>
              <a:rPr lang="ko-KR" altLang="en-US" dirty="0"/>
              <a:t>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 </a:t>
            </a:r>
            <a:r>
              <a:rPr lang="en-US" altLang="ko-KR" dirty="0" err="1"/>
              <a:t>mycheck.setOnCheckedChangeListener</a:t>
            </a:r>
            <a:r>
              <a:rPr lang="en-US" altLang="ko-KR" dirty="0"/>
              <a:t> { </a:t>
            </a:r>
            <a:r>
              <a:rPr lang="en-US" altLang="ko-KR" dirty="0" err="1" smtClean="0"/>
              <a:t>compoundButton</a:t>
            </a:r>
            <a:r>
              <a:rPr lang="en-US" altLang="ko-KR" dirty="0"/>
              <a:t>, b -&gt;     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// </a:t>
            </a:r>
            <a:r>
              <a:rPr lang="ko-KR" altLang="en-US" dirty="0"/>
              <a:t>동작 내용을 이 부분에 </a:t>
            </a:r>
            <a:r>
              <a:rPr lang="ko-KR" altLang="en-US" dirty="0" smtClean="0"/>
              <a:t>코딩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}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47935" y="23447"/>
            <a:ext cx="2496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활용하기</a:t>
            </a:r>
          </a:p>
        </p:txBody>
      </p:sp>
    </p:spTree>
    <p:extLst>
      <p:ext uri="{BB962C8B-B14F-4D97-AF65-F5344CB8AC3E}">
        <p14:creationId xmlns:p14="http://schemas.microsoft.com/office/powerpoint/2010/main" val="2335770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컴파운드버튼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9"/>
            <a:ext cx="7780565" cy="5457084"/>
          </a:xfrm>
        </p:spPr>
        <p:txBody>
          <a:bodyPr/>
          <a:lstStyle/>
          <a:p>
            <a:r>
              <a:rPr lang="ko-KR" altLang="en-US" dirty="0" smtClean="0"/>
              <a:t>스위치와 </a:t>
            </a:r>
            <a:r>
              <a:rPr lang="ko-KR" altLang="en-US" dirty="0" err="1"/>
              <a:t>토글버튼</a:t>
            </a:r>
            <a:endParaRPr lang="ko-KR" altLang="en-US" dirty="0"/>
          </a:p>
          <a:p>
            <a:pPr lvl="1"/>
            <a:r>
              <a:rPr lang="ko-KR" altLang="en-US" dirty="0"/>
              <a:t>스위치와 </a:t>
            </a:r>
            <a:r>
              <a:rPr lang="ko-KR" altLang="en-US" dirty="0" err="1"/>
              <a:t>토글버튼은</a:t>
            </a:r>
            <a:r>
              <a:rPr lang="ko-KR" altLang="en-US" dirty="0"/>
              <a:t> 모양만 조금 다를 뿐 용도는 거의 </a:t>
            </a:r>
            <a:r>
              <a:rPr lang="ko-KR" altLang="en-US" dirty="0" smtClean="0"/>
              <a:t>동일함</a:t>
            </a:r>
            <a:endParaRPr lang="en-US" altLang="ko-KR" dirty="0"/>
          </a:p>
          <a:p>
            <a:pPr lvl="1"/>
            <a:r>
              <a:rPr lang="ko-KR" altLang="en-US" dirty="0" smtClean="0"/>
              <a:t>스위치의 </a:t>
            </a:r>
            <a:r>
              <a:rPr lang="ko-KR" altLang="en-US" dirty="0"/>
              <a:t>주 용도는 온</a:t>
            </a:r>
            <a:r>
              <a:rPr lang="en-US" altLang="ko-KR" dirty="0"/>
              <a:t>/</a:t>
            </a:r>
            <a:r>
              <a:rPr lang="ko-KR" altLang="en-US" dirty="0"/>
              <a:t>오프 상태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XML </a:t>
            </a:r>
            <a:r>
              <a:rPr lang="ko-KR" altLang="en-US" dirty="0"/>
              <a:t>속성이나 관련 메소드는 모두 체크박스와 동일하게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r>
              <a:rPr lang="en-US" altLang="ko-KR" dirty="0"/>
              <a:t>checked </a:t>
            </a:r>
            <a:r>
              <a:rPr lang="ko-KR" altLang="en-US" dirty="0"/>
              <a:t>속성은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에 따라서 색상과 글자가 다르게 표현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47935" y="23447"/>
            <a:ext cx="2496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활용하기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686023"/>
            <a:ext cx="6765932" cy="2513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8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뷰와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뷰그룹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안드로이드에서의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위젯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</a:t>
            </a:r>
            <a:r>
              <a:rPr lang="ko-KR" altLang="en-US" dirty="0"/>
              <a:t>프로그래밍 언어에서 컨트롤</a:t>
            </a:r>
            <a:r>
              <a:rPr lang="en-US" altLang="ko-KR" dirty="0"/>
              <a:t>(control)</a:t>
            </a:r>
            <a:r>
              <a:rPr lang="ko-KR" altLang="en-US" dirty="0"/>
              <a:t>이라고 부르는 </a:t>
            </a:r>
            <a:r>
              <a:rPr lang="ko-KR" altLang="en-US" dirty="0" smtClean="0"/>
              <a:t>것들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버튼</a:t>
            </a:r>
            <a:r>
              <a:rPr lang="en-US" altLang="ko-KR" dirty="0"/>
              <a:t>(Button), </a:t>
            </a:r>
            <a:r>
              <a:rPr lang="ko-KR" altLang="en-US" dirty="0" err="1"/>
              <a:t>텍스트뷰</a:t>
            </a:r>
            <a:r>
              <a:rPr lang="en-US" altLang="ko-KR" dirty="0"/>
              <a:t>(</a:t>
            </a:r>
            <a:r>
              <a:rPr lang="en-US" altLang="ko-KR" dirty="0" err="1"/>
              <a:t>TextView</a:t>
            </a:r>
            <a:r>
              <a:rPr lang="en-US" altLang="ko-KR" dirty="0"/>
              <a:t>), </a:t>
            </a:r>
            <a:r>
              <a:rPr lang="ko-KR" altLang="en-US" dirty="0" err="1" smtClean="0"/>
              <a:t>에디트텍스트</a:t>
            </a:r>
            <a:r>
              <a:rPr lang="en-US" altLang="ko-KR" dirty="0"/>
              <a:t>(</a:t>
            </a:r>
            <a:r>
              <a:rPr lang="en-US" altLang="ko-KR" dirty="0" err="1"/>
              <a:t>EditText</a:t>
            </a:r>
            <a:r>
              <a:rPr lang="en-US" altLang="ko-KR" dirty="0"/>
              <a:t>), </a:t>
            </a:r>
            <a:r>
              <a:rPr lang="ko-KR" altLang="en-US" dirty="0"/>
              <a:t>라디오버튼</a:t>
            </a:r>
            <a:r>
              <a:rPr lang="en-US" altLang="ko-KR" dirty="0"/>
              <a:t>(</a:t>
            </a:r>
            <a:r>
              <a:rPr lang="en-US" altLang="ko-KR" dirty="0" err="1"/>
              <a:t>RadioButton</a:t>
            </a:r>
            <a:r>
              <a:rPr lang="en-US" altLang="ko-KR" dirty="0"/>
              <a:t>), </a:t>
            </a:r>
            <a:r>
              <a:rPr lang="ko-KR" altLang="en-US" dirty="0" err="1"/>
              <a:t>이미지뷰</a:t>
            </a:r>
            <a:r>
              <a:rPr lang="en-US" altLang="ko-KR" dirty="0"/>
              <a:t>(</a:t>
            </a:r>
            <a:r>
              <a:rPr lang="en-US" altLang="ko-KR" dirty="0" err="1"/>
              <a:t>ImageView</a:t>
            </a:r>
            <a:r>
              <a:rPr lang="en-US" altLang="ko-KR" dirty="0"/>
              <a:t>)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pPr marL="182562" lvl="1" indent="0">
              <a:buNone/>
            </a:pP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231058" y="23447"/>
            <a:ext cx="191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뷰의 개요</a:t>
            </a:r>
          </a:p>
        </p:txBody>
      </p:sp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F200EF3-98EF-4446-BD54-5CF21C8EE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772816"/>
            <a:ext cx="5828823" cy="318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0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컴파운드버튼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라디오버튼과 라디오그룹 </a:t>
            </a:r>
            <a:endParaRPr lang="en-US" altLang="ko-KR" dirty="0"/>
          </a:p>
          <a:p>
            <a:pPr lvl="1"/>
            <a:r>
              <a:rPr lang="ko-KR" altLang="en-US" dirty="0" smtClean="0">
                <a:solidFill>
                  <a:srgbClr val="525EC3"/>
                </a:solidFill>
              </a:rPr>
              <a:t>라디오버튼</a:t>
            </a:r>
            <a:endParaRPr lang="en-US" altLang="ko-KR" dirty="0" smtClean="0">
              <a:solidFill>
                <a:srgbClr val="525EC3"/>
              </a:solidFill>
            </a:endParaRPr>
          </a:p>
          <a:p>
            <a:pPr lvl="2"/>
            <a:r>
              <a:rPr lang="en-US" altLang="ko-KR" dirty="0" smtClean="0"/>
              <a:t>XML </a:t>
            </a:r>
            <a:r>
              <a:rPr lang="ko-KR" altLang="en-US" dirty="0"/>
              <a:t>속성이나 메소드가 체크박스와 거의 동일하지만 용도가 </a:t>
            </a:r>
            <a:r>
              <a:rPr lang="ko-KR" altLang="en-US" dirty="0" smtClean="0"/>
              <a:t>다름</a:t>
            </a:r>
            <a:endParaRPr lang="en-US" altLang="ko-KR" dirty="0"/>
          </a:p>
          <a:p>
            <a:pPr lvl="2"/>
            <a:r>
              <a:rPr lang="ko-KR" altLang="en-US" dirty="0" smtClean="0"/>
              <a:t>여러 </a:t>
            </a:r>
            <a:r>
              <a:rPr lang="ko-KR" altLang="en-US" dirty="0"/>
              <a:t>개 중 하나만 선택해야 하는 경우에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pPr lvl="4"/>
            <a:r>
              <a:rPr lang="ko-KR" altLang="en-US" dirty="0" smtClean="0"/>
              <a:t>그러나 </a:t>
            </a:r>
            <a:r>
              <a:rPr lang="ko-KR" altLang="en-US" dirty="0"/>
              <a:t>라디오버튼만 여러 개 나열하면 클릭하는 것마다 모두 중복 선택되므로 </a:t>
            </a:r>
            <a:r>
              <a:rPr lang="ko-KR" altLang="en-US" dirty="0" smtClean="0"/>
              <a:t>라디오그룹과 </a:t>
            </a:r>
            <a:r>
              <a:rPr lang="ko-KR" altLang="en-US" dirty="0"/>
              <a:t>함께 사용해야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4"/>
            <a:r>
              <a:rPr lang="ko-KR" altLang="en-US" dirty="0"/>
              <a:t>각 라디오버튼의 </a:t>
            </a:r>
            <a:r>
              <a:rPr lang="en-US" altLang="ko-KR" dirty="0"/>
              <a:t>id </a:t>
            </a:r>
            <a:r>
              <a:rPr lang="ko-KR" altLang="en-US" dirty="0" smtClean="0"/>
              <a:t>속성이 </a:t>
            </a:r>
            <a:r>
              <a:rPr lang="ko-KR" altLang="en-US" dirty="0"/>
              <a:t>꼭 있어야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 </a:t>
            </a:r>
          </a:p>
          <a:p>
            <a:pPr lvl="5"/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sz="1300" dirty="0">
                <a:latin typeface="맑은 고딕" pitchFamily="50" charset="-127"/>
                <a:ea typeface="맑은 고딕" pitchFamily="50" charset="-127"/>
              </a:rPr>
              <a:t>속성이 없으면 해당 라디오버튼이 계속 선택된 것으로 지정되어 해제되지 </a:t>
            </a:r>
            <a:r>
              <a:rPr lang="ko-KR" altLang="en-US" sz="1300" dirty="0" smtClean="0">
                <a:latin typeface="맑은 고딕" pitchFamily="50" charset="-127"/>
                <a:ea typeface="맑은 고딕" pitchFamily="50" charset="-127"/>
              </a:rPr>
              <a:t>않음</a:t>
            </a:r>
            <a:endParaRPr lang="en-US" altLang="ko-KR" sz="1300" dirty="0" smtClean="0">
              <a:latin typeface="맑은 고딕" pitchFamily="50" charset="-127"/>
              <a:ea typeface="맑은 고딕" pitchFamily="50" charset="-127"/>
            </a:endParaRPr>
          </a:p>
          <a:p>
            <a:pPr lvl="5"/>
            <a:endParaRPr lang="en-US" altLang="ko-KR" sz="1300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 smtClean="0">
                <a:solidFill>
                  <a:srgbClr val="525EC3"/>
                </a:solidFill>
              </a:rPr>
              <a:t>라디오그룹</a:t>
            </a:r>
            <a:endParaRPr lang="en-US" altLang="ko-KR" dirty="0" smtClean="0">
              <a:solidFill>
                <a:srgbClr val="525EC3"/>
              </a:solidFill>
            </a:endParaRPr>
          </a:p>
          <a:p>
            <a:pPr lvl="2"/>
            <a:r>
              <a:rPr lang="en-US" altLang="ko-KR" dirty="0" err="1" smtClean="0"/>
              <a:t>ViewGroup-LinearLayout</a:t>
            </a:r>
            <a:r>
              <a:rPr lang="ko-KR" altLang="en-US" dirty="0"/>
              <a:t>의 하위 클래스로 </a:t>
            </a:r>
            <a:r>
              <a:rPr lang="ko-KR" altLang="en-US" dirty="0" smtClean="0"/>
              <a:t>존재함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err="1" smtClean="0"/>
              <a:t>TextView</a:t>
            </a:r>
            <a:r>
              <a:rPr lang="en-US" altLang="ko-KR" dirty="0" smtClean="0"/>
              <a:t> </a:t>
            </a:r>
            <a:r>
              <a:rPr lang="ko-KR" altLang="en-US" dirty="0"/>
              <a:t>하위의 위젯들과는 성격이 조금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라디오그룹에서 </a:t>
            </a:r>
            <a:r>
              <a:rPr lang="ko-KR" altLang="en-US" dirty="0"/>
              <a:t>가끔 사용되는 </a:t>
            </a:r>
            <a:r>
              <a:rPr lang="ko-KR" altLang="en-US" dirty="0" err="1" smtClean="0"/>
              <a:t>메소드인</a:t>
            </a:r>
            <a:r>
              <a:rPr lang="ko-KR" altLang="en-US" dirty="0" smtClean="0"/>
              <a:t> </a:t>
            </a:r>
            <a:r>
              <a:rPr lang="en-US" altLang="ko-KR" dirty="0" err="1"/>
              <a:t>clearCheck</a:t>
            </a:r>
            <a:r>
              <a:rPr lang="en-US" altLang="ko-KR" dirty="0" smtClean="0"/>
              <a:t>()</a:t>
            </a:r>
          </a:p>
          <a:p>
            <a:pPr lvl="4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해당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라디오그룹 안에 체크된 것을 모두 해제함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47935" y="23447"/>
            <a:ext cx="2496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활용하기</a:t>
            </a:r>
          </a:p>
        </p:txBody>
      </p:sp>
    </p:spTree>
    <p:extLst>
      <p:ext uri="{BB962C8B-B14F-4D97-AF65-F5344CB8AC3E}">
        <p14:creationId xmlns:p14="http://schemas.microsoft.com/office/powerpoint/2010/main" val="30072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컴파운드버튼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3"/>
            <a:r>
              <a:rPr lang="en-US" altLang="ko-KR" dirty="0"/>
              <a:t>2</a:t>
            </a:r>
            <a:r>
              <a:rPr lang="ko-KR" altLang="en-US" dirty="0"/>
              <a:t>개의 라디오버튼을 </a:t>
            </a:r>
            <a:r>
              <a:rPr lang="en-US" altLang="ko-KR" dirty="0"/>
              <a:t>1~7</a:t>
            </a:r>
            <a:r>
              <a:rPr lang="ko-KR" altLang="en-US" dirty="0"/>
              <a:t>행의 라디오그룹으로 묶었기 때문에 이 라디오그룹 안의 모든 라디오 버튼은 한 번에 하나씩만 </a:t>
            </a:r>
            <a:r>
              <a:rPr lang="ko-KR" altLang="en-US" dirty="0" smtClean="0"/>
              <a:t>선택됨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47935" y="23447"/>
            <a:ext cx="2496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활용하기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1339373"/>
            <a:ext cx="7455535" cy="2420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504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이미지뷰와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이미지버튼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이미지뷰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그림을 </a:t>
            </a:r>
            <a:r>
              <a:rPr lang="ko-KR" altLang="en-US" dirty="0"/>
              <a:t>출력하는 </a:t>
            </a:r>
            <a:r>
              <a:rPr lang="ko-KR" altLang="en-US" dirty="0" err="1" smtClean="0"/>
              <a:t>위젯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그림을 </a:t>
            </a:r>
            <a:r>
              <a:rPr lang="ko-KR" altLang="en-US" dirty="0"/>
              <a:t>넣거나 화면을 화려하게 구성할 때 </a:t>
            </a:r>
            <a:r>
              <a:rPr lang="ko-KR" altLang="en-US" dirty="0" smtClean="0"/>
              <a:t>사용함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이미지뷰에</a:t>
            </a:r>
            <a:r>
              <a:rPr lang="ko-KR" altLang="en-US" dirty="0" smtClean="0"/>
              <a:t> </a:t>
            </a:r>
            <a:r>
              <a:rPr lang="ko-KR" altLang="en-US" dirty="0"/>
              <a:t>보여줄 그림 파일은 일반적으로 프로젝트의 </a:t>
            </a:r>
            <a:r>
              <a:rPr lang="en-US" altLang="ko-KR" dirty="0"/>
              <a:t>[res]-[drawable] </a:t>
            </a:r>
            <a:r>
              <a:rPr lang="ko-KR" altLang="en-US" dirty="0"/>
              <a:t>폴더에 있어야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pPr lvl="2"/>
            <a:r>
              <a:rPr lang="ko-KR" altLang="en-US" dirty="0" smtClean="0"/>
              <a:t>접근은 </a:t>
            </a:r>
            <a:r>
              <a:rPr lang="en-US" altLang="ko-KR" dirty="0"/>
              <a:t>XML</a:t>
            </a:r>
            <a:r>
              <a:rPr lang="ko-KR" altLang="en-US" dirty="0"/>
              <a:t>에서 “</a:t>
            </a:r>
            <a:r>
              <a:rPr lang="en-US" altLang="ko-KR" dirty="0"/>
              <a:t>@drawable/</a:t>
            </a:r>
            <a:r>
              <a:rPr lang="ko-KR" altLang="en-US" dirty="0"/>
              <a:t>그림 아이디” 형식으로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47935" y="23447"/>
            <a:ext cx="2496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활용하기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3527425"/>
            <a:ext cx="7481559" cy="1437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426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이미지뷰와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이미지버튼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이미지뷰와</a:t>
            </a:r>
            <a:r>
              <a:rPr lang="ko-KR" altLang="en-US" dirty="0" smtClean="0"/>
              <a:t> </a:t>
            </a:r>
            <a:r>
              <a:rPr lang="ko-KR" altLang="en-US" dirty="0"/>
              <a:t>이미지버튼의 </a:t>
            </a:r>
            <a:r>
              <a:rPr lang="en-US" altLang="ko-KR" dirty="0"/>
              <a:t>XML </a:t>
            </a:r>
            <a:r>
              <a:rPr lang="ko-KR" altLang="en-US" dirty="0"/>
              <a:t>속성 </a:t>
            </a:r>
            <a:endParaRPr lang="en-US" altLang="ko-KR" dirty="0"/>
          </a:p>
          <a:p>
            <a:pPr lvl="2"/>
            <a:r>
              <a:rPr lang="en-US" altLang="ko-KR" dirty="0" err="1" smtClean="0"/>
              <a:t>src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이미지의 </a:t>
            </a:r>
            <a:r>
              <a:rPr lang="ko-KR" altLang="en-US" dirty="0"/>
              <a:t>경로를 </a:t>
            </a:r>
            <a:r>
              <a:rPr lang="ko-KR" altLang="en-US" dirty="0" smtClean="0"/>
              <a:t>나타</a:t>
            </a:r>
            <a:r>
              <a:rPr lang="ko-KR" altLang="en-US" dirty="0"/>
              <a:t>냄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err="1"/>
              <a:t>maxHeight</a:t>
            </a:r>
            <a:r>
              <a:rPr lang="en-US" altLang="ko-KR" dirty="0"/>
              <a:t>/</a:t>
            </a:r>
            <a:r>
              <a:rPr lang="en-US" altLang="ko-KR" dirty="0" err="1"/>
              <a:t>maxWidth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이미지의 </a:t>
            </a:r>
            <a:r>
              <a:rPr lang="ko-KR" altLang="en-US" dirty="0"/>
              <a:t>크기를 </a:t>
            </a:r>
            <a:r>
              <a:rPr lang="ko-KR" altLang="en-US" dirty="0" smtClean="0"/>
              <a:t>지정함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err="1"/>
              <a:t>scaleType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이미지의 </a:t>
            </a:r>
            <a:r>
              <a:rPr lang="ko-KR" altLang="en-US" dirty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 방식을 </a:t>
            </a:r>
            <a:r>
              <a:rPr lang="ko-KR" altLang="en-US" dirty="0" smtClean="0"/>
              <a:t>지정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err="1" smtClean="0"/>
              <a:t>scaleType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matrix, </a:t>
            </a:r>
            <a:r>
              <a:rPr lang="en-US" altLang="ko-KR" dirty="0" err="1"/>
              <a:t>fitXY</a:t>
            </a:r>
            <a:r>
              <a:rPr lang="en-US" altLang="ko-KR" dirty="0"/>
              <a:t>, </a:t>
            </a:r>
            <a:r>
              <a:rPr lang="en-US" altLang="ko-KR" dirty="0" err="1"/>
              <a:t>fitStart</a:t>
            </a:r>
            <a:r>
              <a:rPr lang="en-US" altLang="ko-KR" dirty="0"/>
              <a:t>, </a:t>
            </a:r>
            <a:r>
              <a:rPr lang="en-US" altLang="ko-KR" dirty="0" err="1"/>
              <a:t>fitEnd</a:t>
            </a:r>
            <a:r>
              <a:rPr lang="en-US" altLang="ko-KR" dirty="0"/>
              <a:t>, center </a:t>
            </a:r>
            <a:r>
              <a:rPr lang="ko-KR" altLang="en-US" dirty="0" smtClean="0"/>
              <a:t>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지정한 </a:t>
            </a:r>
            <a:r>
              <a:rPr lang="ko-KR" altLang="en-US" dirty="0"/>
              <a:t>값에 따라 이미지를 확대</a:t>
            </a:r>
            <a:r>
              <a:rPr lang="en-US" altLang="ko-KR" dirty="0"/>
              <a:t>/</a:t>
            </a:r>
            <a:r>
              <a:rPr lang="ko-KR" altLang="en-US" dirty="0"/>
              <a:t>축소하는 방식이 </a:t>
            </a:r>
            <a:r>
              <a:rPr lang="ko-KR" altLang="en-US" dirty="0" smtClean="0"/>
              <a:t>결정됨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647935" y="23447"/>
            <a:ext cx="2496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활용하기</a:t>
            </a:r>
          </a:p>
        </p:txBody>
      </p:sp>
    </p:spTree>
    <p:extLst>
      <p:ext uri="{BB962C8B-B14F-4D97-AF65-F5344CB8AC3E}">
        <p14:creationId xmlns:p14="http://schemas.microsoft.com/office/powerpoint/2010/main" val="365394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이미지뷰와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이미지버튼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5" y="1048219"/>
            <a:ext cx="6068786" cy="4313238"/>
          </a:xfrm>
        </p:spPr>
        <p:txBody>
          <a:bodyPr/>
          <a:lstStyle/>
          <a:p>
            <a:pPr lvl="1"/>
            <a:r>
              <a:rPr lang="ko-KR" altLang="en-US" dirty="0" err="1" smtClean="0"/>
              <a:t>이미지뷰와</a:t>
            </a:r>
            <a:r>
              <a:rPr lang="ko-KR" altLang="en-US" dirty="0" smtClean="0"/>
              <a:t> </a:t>
            </a:r>
            <a:r>
              <a:rPr lang="ko-KR" altLang="en-US" dirty="0"/>
              <a:t>이미지버튼의 </a:t>
            </a:r>
            <a:r>
              <a:rPr lang="en-US" altLang="ko-KR" dirty="0"/>
              <a:t>XML </a:t>
            </a:r>
            <a:r>
              <a:rPr lang="ko-KR" altLang="en-US" dirty="0"/>
              <a:t>속성 </a:t>
            </a:r>
            <a:endParaRPr lang="en-US" altLang="ko-KR" dirty="0"/>
          </a:p>
          <a:p>
            <a:pPr lvl="2"/>
            <a:r>
              <a:rPr lang="ko-KR" altLang="en-US" dirty="0" smtClean="0"/>
              <a:t>사용하려는 그림 파일이 </a:t>
            </a:r>
            <a:r>
              <a:rPr lang="en-US" altLang="ko-KR" dirty="0"/>
              <a:t>[res]-[drawable] </a:t>
            </a:r>
            <a:r>
              <a:rPr lang="ko-KR" altLang="en-US" dirty="0"/>
              <a:t>폴더에 </a:t>
            </a:r>
            <a:r>
              <a:rPr lang="ko-KR" altLang="en-US" dirty="0" smtClean="0"/>
              <a:t>있어야 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파일 포맷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png</a:t>
            </a:r>
            <a:r>
              <a:rPr lang="en-US" altLang="ko-KR" dirty="0"/>
              <a:t>, jpg, gif</a:t>
            </a:r>
            <a:r>
              <a:rPr lang="ko-KR" altLang="en-US" dirty="0"/>
              <a:t>를 지원하지만 </a:t>
            </a:r>
            <a:r>
              <a:rPr lang="en-US" altLang="ko-KR" dirty="0" err="1"/>
              <a:t>png</a:t>
            </a:r>
            <a:r>
              <a:rPr lang="ko-KR" altLang="en-US" dirty="0"/>
              <a:t>나 </a:t>
            </a:r>
            <a:r>
              <a:rPr lang="en-US" altLang="ko-KR" dirty="0"/>
              <a:t>jpg</a:t>
            </a:r>
            <a:r>
              <a:rPr lang="ko-KR" altLang="en-US" dirty="0"/>
              <a:t>를 </a:t>
            </a:r>
            <a:r>
              <a:rPr lang="ko-KR" altLang="en-US" dirty="0" smtClean="0"/>
              <a:t>권장함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[</a:t>
            </a:r>
            <a:r>
              <a:rPr lang="en-US" altLang="ko-KR" dirty="0"/>
              <a:t>res]-[</a:t>
            </a:r>
            <a:r>
              <a:rPr lang="en-US" altLang="ko-KR" dirty="0" err="1"/>
              <a:t>mipmap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pPr lvl="4"/>
            <a:r>
              <a:rPr lang="ko-KR" altLang="en-US" dirty="0" smtClean="0"/>
              <a:t>같은 이름의 </a:t>
            </a:r>
            <a:r>
              <a:rPr lang="ko-KR" altLang="en-US" dirty="0"/>
              <a:t>앱 아이콘 이미지</a:t>
            </a:r>
            <a:r>
              <a:rPr lang="en-US" altLang="ko-KR" dirty="0"/>
              <a:t>(ic_launcher.png)</a:t>
            </a:r>
            <a:r>
              <a:rPr lang="ko-KR" altLang="en-US" dirty="0"/>
              <a:t>가 디폴트로 들어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4"/>
            <a:r>
              <a:rPr lang="ko-KR" altLang="en-US" dirty="0" smtClean="0"/>
              <a:t>각각은 </a:t>
            </a:r>
            <a:r>
              <a:rPr lang="ko-KR" altLang="en-US" dirty="0"/>
              <a:t>같은 이미지이지만 해상도가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mdpi</a:t>
            </a:r>
            <a:r>
              <a:rPr lang="en-US" altLang="ko-KR" dirty="0" smtClean="0"/>
              <a:t>(48×48</a:t>
            </a:r>
            <a:r>
              <a:rPr lang="en-US" altLang="ko-KR" dirty="0"/>
              <a:t>), </a:t>
            </a:r>
            <a:r>
              <a:rPr lang="en-US" altLang="ko-KR" dirty="0" err="1"/>
              <a:t>hdpi</a:t>
            </a:r>
            <a:r>
              <a:rPr lang="en-US" altLang="ko-KR" dirty="0"/>
              <a:t>(72×72), </a:t>
            </a:r>
            <a:r>
              <a:rPr lang="en-US" altLang="ko-KR" dirty="0" err="1"/>
              <a:t>xhdpi</a:t>
            </a:r>
            <a:r>
              <a:rPr lang="en-US" altLang="ko-KR" dirty="0"/>
              <a:t>(96×96), </a:t>
            </a:r>
            <a:r>
              <a:rPr lang="en-US" altLang="ko-KR" dirty="0" err="1"/>
              <a:t>xxhdpi</a:t>
            </a:r>
            <a:r>
              <a:rPr lang="en-US" altLang="ko-KR" dirty="0"/>
              <a:t>(144×144), </a:t>
            </a:r>
            <a:r>
              <a:rPr lang="en-US" altLang="ko-KR" dirty="0" err="1"/>
              <a:t>xxxhdpi</a:t>
            </a:r>
            <a:r>
              <a:rPr lang="en-US" altLang="ko-KR" dirty="0"/>
              <a:t>(192× 192) </a:t>
            </a:r>
            <a:r>
              <a:rPr lang="ko-KR" altLang="en-US" dirty="0"/>
              <a:t>등으로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smtClean="0"/>
              <a:t>XML </a:t>
            </a:r>
            <a:r>
              <a:rPr lang="ko-KR" altLang="en-US" dirty="0"/>
              <a:t>파일에서는 </a:t>
            </a:r>
            <a:r>
              <a:rPr lang="en-US" altLang="ko-KR" dirty="0"/>
              <a:t>@mipmap/ic_launcher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Kotlin</a:t>
            </a:r>
            <a:r>
              <a:rPr lang="en-US" altLang="ko-KR" dirty="0" smtClean="0"/>
              <a:t> </a:t>
            </a:r>
            <a:r>
              <a:rPr lang="ko-KR" altLang="en-US" dirty="0"/>
              <a:t>코드에서는 </a:t>
            </a:r>
            <a:r>
              <a:rPr lang="en-US" altLang="ko-KR" dirty="0" err="1"/>
              <a:t>R.mipmap.ic_launcher</a:t>
            </a:r>
            <a:r>
              <a:rPr lang="ko-KR" altLang="en-US" dirty="0"/>
              <a:t>로 </a:t>
            </a:r>
            <a:r>
              <a:rPr lang="ko-KR" altLang="en-US" dirty="0" smtClean="0"/>
              <a:t>사용됨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이 </a:t>
            </a:r>
            <a:r>
              <a:rPr lang="ko-KR" altLang="en-US" dirty="0"/>
              <a:t>앱 아이콘인 </a:t>
            </a:r>
            <a:r>
              <a:rPr lang="en-US" altLang="ko-KR" dirty="0" err="1"/>
              <a:t>ic_launcher</a:t>
            </a:r>
            <a:r>
              <a:rPr lang="ko-KR" altLang="en-US" dirty="0"/>
              <a:t>를 화면에 출력하면 안드로이드 운영체제가 현재 </a:t>
            </a:r>
            <a:r>
              <a:rPr lang="ko-KR" altLang="en-US" dirty="0" err="1"/>
              <a:t>안드로이드폰의</a:t>
            </a:r>
            <a:r>
              <a:rPr lang="ko-KR" altLang="en-US" dirty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해상도에 </a:t>
            </a:r>
            <a:r>
              <a:rPr lang="ko-KR" altLang="en-US" dirty="0"/>
              <a:t>적절한 이미지를 알아서 </a:t>
            </a:r>
            <a:r>
              <a:rPr lang="ko-KR" altLang="en-US" dirty="0" smtClean="0"/>
              <a:t>선택함</a:t>
            </a:r>
            <a:r>
              <a:rPr lang="en-US" altLang="ko-KR" dirty="0" smtClean="0"/>
              <a:t> 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47935" y="23447"/>
            <a:ext cx="2496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활용하기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25CD7D0-FF94-41CC-A45B-D850B37A9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698" y="2776035"/>
            <a:ext cx="2674263" cy="385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이미지뷰와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이미지버튼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47935" y="23447"/>
            <a:ext cx="2496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활용하기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1422081"/>
            <a:ext cx="6570760" cy="3909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440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이미지뷰와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이미지버튼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&lt;</a:t>
            </a:r>
            <a:r>
              <a:rPr lang="ko-KR" altLang="en-US" dirty="0" smtClean="0">
                <a:solidFill>
                  <a:srgbClr val="7030A0"/>
                </a:solidFill>
              </a:rPr>
              <a:t>실습 </a:t>
            </a:r>
            <a:r>
              <a:rPr lang="en-US" altLang="ko-KR" dirty="0" smtClean="0">
                <a:solidFill>
                  <a:srgbClr val="7030A0"/>
                </a:solidFill>
              </a:rPr>
              <a:t>4-2&gt; </a:t>
            </a:r>
            <a:r>
              <a:rPr lang="ko-KR" altLang="en-US" dirty="0" smtClean="0">
                <a:solidFill>
                  <a:srgbClr val="7030A0"/>
                </a:solidFill>
              </a:rPr>
              <a:t>애완동물 사진 보기 </a:t>
            </a:r>
            <a:r>
              <a:rPr lang="ko-KR" altLang="en-US" dirty="0" err="1" smtClean="0">
                <a:solidFill>
                  <a:srgbClr val="7030A0"/>
                </a:solidFill>
              </a:rPr>
              <a:t>앱</a:t>
            </a:r>
            <a:r>
              <a:rPr lang="ko-KR" altLang="en-US" dirty="0" smtClean="0">
                <a:solidFill>
                  <a:srgbClr val="7030A0"/>
                </a:solidFill>
              </a:rPr>
              <a:t> 만들기</a:t>
            </a:r>
            <a:endParaRPr lang="en-US" altLang="ko-KR" dirty="0">
              <a:solidFill>
                <a:srgbClr val="7030A0"/>
              </a:solidFill>
            </a:endParaRPr>
          </a:p>
          <a:p>
            <a:pPr lvl="3"/>
            <a:r>
              <a:rPr lang="ko-KR" altLang="en-US" dirty="0" smtClean="0"/>
              <a:t>애완동물의 </a:t>
            </a:r>
            <a:r>
              <a:rPr lang="ko-KR" altLang="en-US" dirty="0"/>
              <a:t>사진을 출력하는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만들기</a:t>
            </a:r>
            <a:r>
              <a:rPr lang="en-US" altLang="ko-KR" dirty="0" smtClean="0"/>
              <a:t> </a:t>
            </a:r>
          </a:p>
          <a:p>
            <a:pPr lvl="3"/>
            <a:r>
              <a:rPr lang="en-US" altLang="ko-KR" dirty="0" smtClean="0"/>
              <a:t>‘</a:t>
            </a:r>
            <a:r>
              <a:rPr lang="ko-KR" altLang="en-US" dirty="0"/>
              <a:t>시작함’에 체크하면 좋아하는 애완동물 세 가지 중에서 하나를 선택하라는 내용이 </a:t>
            </a:r>
            <a:r>
              <a:rPr lang="ko-KR" altLang="en-US" dirty="0" smtClean="0"/>
              <a:t>나옴</a:t>
            </a:r>
            <a:endParaRPr lang="en-US" altLang="ko-KR" dirty="0"/>
          </a:p>
          <a:p>
            <a:pPr lvl="3"/>
            <a:r>
              <a:rPr lang="ko-KR" altLang="en-US" dirty="0" smtClean="0"/>
              <a:t>선택 </a:t>
            </a:r>
            <a:r>
              <a:rPr lang="ko-KR" altLang="en-US" dirty="0"/>
              <a:t>후에 </a:t>
            </a:r>
            <a:r>
              <a:rPr lang="en-US" altLang="ko-KR" dirty="0"/>
              <a:t>&lt;</a:t>
            </a:r>
            <a:r>
              <a:rPr lang="ko-KR" altLang="en-US" dirty="0"/>
              <a:t>선택 완료</a:t>
            </a:r>
            <a:r>
              <a:rPr lang="en-US" altLang="ko-KR" dirty="0"/>
              <a:t>&gt; </a:t>
            </a:r>
            <a:r>
              <a:rPr lang="ko-KR" altLang="en-US" dirty="0"/>
              <a:t>버튼을 클릭하면 해당 애완동물의 이미지가 </a:t>
            </a:r>
            <a:r>
              <a:rPr lang="ko-KR" altLang="en-US" dirty="0" smtClean="0"/>
              <a:t>나타남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프로젝트 생성</a:t>
            </a:r>
            <a:endParaRPr lang="en-US" altLang="ko-KR" dirty="0"/>
          </a:p>
          <a:p>
            <a:pPr lvl="2"/>
            <a:r>
              <a:rPr lang="en-US" altLang="ko-KR" dirty="0"/>
              <a:t>(1</a:t>
            </a:r>
            <a:r>
              <a:rPr lang="en-US" altLang="ko-KR" dirty="0" smtClean="0"/>
              <a:t>)</a:t>
            </a:r>
            <a:r>
              <a:rPr lang="ko-KR" altLang="en-US" dirty="0" smtClean="0"/>
              <a:t> 새 프로젝트 만들기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프로젝트 이름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/>
              <a:t>Project4_2</a:t>
            </a:r>
            <a:r>
              <a:rPr lang="en-US" altLang="ko-KR" dirty="0" smtClean="0"/>
              <a:t>’</a:t>
            </a:r>
          </a:p>
          <a:p>
            <a:pPr lvl="4"/>
            <a:r>
              <a:rPr lang="ko-KR" altLang="en-US" dirty="0" smtClean="0"/>
              <a:t>패키지 이름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 err="1"/>
              <a:t>com.cookandroid</a:t>
            </a:r>
            <a:r>
              <a:rPr lang="en-US" altLang="ko-KR" dirty="0"/>
              <a:t>. project4_2</a:t>
            </a:r>
            <a:r>
              <a:rPr lang="en-US" altLang="ko-KR" dirty="0" smtClean="0"/>
              <a:t>’ </a:t>
            </a:r>
          </a:p>
          <a:p>
            <a:pPr lvl="4"/>
            <a:r>
              <a:rPr lang="ko-KR" altLang="en-US" dirty="0" smtClean="0"/>
              <a:t>그 </a:t>
            </a:r>
            <a:r>
              <a:rPr lang="ko-KR" altLang="en-US" dirty="0"/>
              <a:t>외 규칙은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</a:t>
            </a:r>
            <a:r>
              <a:rPr lang="ko-KR" altLang="en-US" dirty="0"/>
              <a:t>의 </a:t>
            </a:r>
            <a:r>
              <a:rPr lang="en-US" altLang="ko-KR" dirty="0"/>
              <a:t>(1)~(4)</a:t>
            </a:r>
            <a:r>
              <a:rPr lang="ko-KR" altLang="en-US" dirty="0"/>
              <a:t>를 따름</a:t>
            </a:r>
            <a:endParaRPr lang="en-US" altLang="ko-KR" dirty="0"/>
          </a:p>
          <a:p>
            <a:pPr lvl="2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47935" y="23447"/>
            <a:ext cx="2496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활용하기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407C072-F186-4AF4-AB35-B97E63EFE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8" t="94015"/>
          <a:stretch/>
        </p:blipFill>
        <p:spPr>
          <a:xfrm>
            <a:off x="3887068" y="6412531"/>
            <a:ext cx="2019625" cy="19035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407C072-F186-4AF4-AB35-B97E63EFE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03"/>
          <a:stretch/>
        </p:blipFill>
        <p:spPr>
          <a:xfrm>
            <a:off x="5908448" y="2769905"/>
            <a:ext cx="2338569" cy="38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1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이미지뷰와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이미지버튼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화면 </a:t>
            </a:r>
            <a:r>
              <a:rPr lang="ko-KR" altLang="en-US" dirty="0"/>
              <a:t>디자인 및 편집 </a:t>
            </a:r>
            <a:endParaRPr lang="en-US" altLang="ko-KR" dirty="0"/>
          </a:p>
          <a:p>
            <a:pPr lvl="2"/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ko-KR" altLang="en-US" dirty="0" smtClean="0"/>
              <a:t>이번 </a:t>
            </a:r>
            <a:r>
              <a:rPr lang="ko-KR" altLang="en-US" dirty="0"/>
              <a:t>프로젝트에서는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그림을 사용함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프로젝트의 </a:t>
            </a:r>
            <a:r>
              <a:rPr lang="en-US" altLang="ko-KR" dirty="0"/>
              <a:t>[res]-[drawable] </a:t>
            </a:r>
            <a:r>
              <a:rPr lang="ko-KR" altLang="en-US" dirty="0"/>
              <a:t>폴더에 강아지</a:t>
            </a:r>
            <a:r>
              <a:rPr lang="en-US" altLang="ko-KR" dirty="0"/>
              <a:t>, </a:t>
            </a:r>
            <a:r>
              <a:rPr lang="ko-KR" altLang="en-US" dirty="0"/>
              <a:t>고양이</a:t>
            </a:r>
            <a:r>
              <a:rPr lang="en-US" altLang="ko-KR" dirty="0"/>
              <a:t>, </a:t>
            </a:r>
            <a:r>
              <a:rPr lang="ko-KR" altLang="en-US" dirty="0"/>
              <a:t>토끼 그림 </a:t>
            </a:r>
            <a:r>
              <a:rPr lang="ko-KR" altLang="en-US" dirty="0" smtClean="0"/>
              <a:t>파일 복사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Windows </a:t>
            </a:r>
            <a:r>
              <a:rPr lang="ko-KR" altLang="en-US" dirty="0"/>
              <a:t>탐색기에서 그림 파일을 </a:t>
            </a:r>
            <a:r>
              <a:rPr lang="en-US" altLang="ko-KR" dirty="0"/>
              <a:t>drawable </a:t>
            </a:r>
            <a:r>
              <a:rPr lang="ko-KR" altLang="en-US" dirty="0"/>
              <a:t>폴더에 복사</a:t>
            </a:r>
            <a:r>
              <a:rPr lang="en-US" altLang="ko-KR" dirty="0"/>
              <a:t>/</a:t>
            </a:r>
            <a:r>
              <a:rPr lang="ko-KR" altLang="en-US" dirty="0"/>
              <a:t>붙여넣기 한 후</a:t>
            </a:r>
            <a:r>
              <a:rPr lang="en-US" altLang="ko-KR" dirty="0"/>
              <a:t>, [Choose Destination Directory] </a:t>
            </a:r>
            <a:r>
              <a:rPr lang="ko-KR" altLang="en-US" dirty="0"/>
              <a:t>창이 나오면 위쪽의 </a:t>
            </a:r>
            <a:r>
              <a:rPr lang="en-US" altLang="ko-KR" dirty="0"/>
              <a:t>drawable </a:t>
            </a:r>
            <a:r>
              <a:rPr lang="ko-KR" altLang="en-US" dirty="0"/>
              <a:t>폴더를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[</a:t>
            </a:r>
            <a:r>
              <a:rPr lang="en-US" altLang="ko-KR" dirty="0"/>
              <a:t>Copy] </a:t>
            </a:r>
            <a:r>
              <a:rPr lang="ko-KR" altLang="en-US" dirty="0"/>
              <a:t>창에서 기본값으로 두고 </a:t>
            </a:r>
            <a:r>
              <a:rPr lang="en-US" altLang="ko-KR" dirty="0"/>
              <a:t>&lt;OK&gt;</a:t>
            </a:r>
            <a:r>
              <a:rPr lang="ko-KR" altLang="en-US" dirty="0"/>
              <a:t>를 클릭하면 해당 그림 파일이 </a:t>
            </a:r>
            <a:r>
              <a:rPr lang="ko-KR" altLang="en-US" dirty="0" smtClean="0"/>
              <a:t>복사됨</a:t>
            </a:r>
            <a:endParaRPr lang="en-US" altLang="ko-KR" dirty="0"/>
          </a:p>
          <a:p>
            <a:pPr lvl="4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47935" y="23447"/>
            <a:ext cx="2496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활용하기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995DC17-3B05-493B-8BD3-F37E57445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988606"/>
            <a:ext cx="5534933" cy="386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9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이미지뷰와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이미지버튼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화면 </a:t>
            </a:r>
            <a:r>
              <a:rPr lang="ko-KR" altLang="en-US" dirty="0"/>
              <a:t>디자인 및 편집 </a:t>
            </a:r>
            <a:endParaRPr lang="en-US" altLang="ko-KR" dirty="0"/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3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[</a:t>
            </a:r>
            <a:r>
              <a:rPr lang="en-US" altLang="ko-KR" dirty="0"/>
              <a:t>app]-[res]-[layout]-[activity_main.xml]</a:t>
            </a:r>
            <a:r>
              <a:rPr lang="ko-KR" altLang="en-US" dirty="0"/>
              <a:t>을 </a:t>
            </a:r>
            <a:r>
              <a:rPr lang="ko-KR" altLang="en-US" dirty="0" smtClean="0"/>
              <a:t>열고</a:t>
            </a:r>
            <a:r>
              <a:rPr lang="en-US" altLang="ko-KR" dirty="0"/>
              <a:t>, </a:t>
            </a:r>
            <a:r>
              <a:rPr lang="ko-KR" altLang="en-US" dirty="0"/>
              <a:t>아래쪽의 </a:t>
            </a:r>
            <a:r>
              <a:rPr lang="en-US" altLang="ko-KR" dirty="0"/>
              <a:t>[Text] </a:t>
            </a:r>
            <a:r>
              <a:rPr lang="ko-KR" altLang="en-US" dirty="0"/>
              <a:t>탭을 클릭하여 화면을 </a:t>
            </a:r>
            <a:r>
              <a:rPr lang="ko-KR" altLang="en-US" dirty="0" smtClean="0"/>
              <a:t>코딩</a:t>
            </a:r>
            <a:r>
              <a:rPr lang="en-US" altLang="ko-KR" dirty="0"/>
              <a:t>	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TextView</a:t>
            </a:r>
            <a:r>
              <a:rPr lang="en-US" altLang="ko-KR" dirty="0"/>
              <a:t>, </a:t>
            </a:r>
            <a:r>
              <a:rPr lang="en-US" altLang="ko-KR" dirty="0" err="1"/>
              <a:t>CheckBox</a:t>
            </a:r>
            <a:r>
              <a:rPr lang="en-US" altLang="ko-KR" dirty="0"/>
              <a:t>, </a:t>
            </a:r>
            <a:r>
              <a:rPr lang="en-US" altLang="ko-KR" dirty="0" err="1"/>
              <a:t>TextView</a:t>
            </a:r>
            <a:r>
              <a:rPr lang="en-US" altLang="ko-KR" dirty="0"/>
              <a:t>, </a:t>
            </a:r>
            <a:r>
              <a:rPr lang="en-US" altLang="ko-KR" dirty="0" err="1"/>
              <a:t>RadioGroup</a:t>
            </a:r>
            <a:r>
              <a:rPr lang="en-US" altLang="ko-KR" dirty="0"/>
              <a:t>, </a:t>
            </a:r>
            <a:r>
              <a:rPr lang="en-US" altLang="ko-KR" dirty="0" err="1"/>
              <a:t>RadioButton</a:t>
            </a:r>
            <a:r>
              <a:rPr lang="en-US" altLang="ko-KR" dirty="0"/>
              <a:t> </a:t>
            </a:r>
            <a:r>
              <a:rPr lang="en-US" altLang="ko-KR" dirty="0" smtClean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, Button, </a:t>
            </a:r>
            <a:r>
              <a:rPr lang="en-US" altLang="ko-KR" dirty="0" err="1"/>
              <a:t>ImageView</a:t>
            </a:r>
            <a:r>
              <a:rPr lang="ko-KR" altLang="en-US" dirty="0"/>
              <a:t>의 차례로 </a:t>
            </a:r>
            <a:r>
              <a:rPr lang="ko-KR" altLang="en-US" dirty="0" smtClean="0"/>
              <a:t>만듦</a:t>
            </a:r>
            <a:endParaRPr lang="en-US" altLang="ko-KR" dirty="0"/>
          </a:p>
          <a:p>
            <a:pPr lvl="4"/>
            <a:r>
              <a:rPr lang="ko-KR" altLang="en-US" dirty="0" smtClean="0"/>
              <a:t>레이아웃에 </a:t>
            </a:r>
            <a:r>
              <a:rPr lang="en-US" altLang="ko-KR" dirty="0"/>
              <a:t>padding</a:t>
            </a:r>
            <a:r>
              <a:rPr lang="ko-KR" altLang="en-US" dirty="0"/>
              <a:t>을 적절히 </a:t>
            </a:r>
            <a:r>
              <a:rPr lang="ko-KR" altLang="en-US" dirty="0" smtClean="0"/>
              <a:t>지정함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맨 </a:t>
            </a:r>
            <a:r>
              <a:rPr lang="ko-KR" altLang="en-US" dirty="0"/>
              <a:t>위의 </a:t>
            </a:r>
            <a:r>
              <a:rPr lang="en-US" altLang="ko-KR" dirty="0" err="1"/>
              <a:t>TextView</a:t>
            </a:r>
            <a:r>
              <a:rPr lang="ko-KR" altLang="en-US" dirty="0"/>
              <a:t>와 </a:t>
            </a:r>
            <a:r>
              <a:rPr lang="en-US" altLang="ko-KR" dirty="0" err="1"/>
              <a:t>CheckBox</a:t>
            </a:r>
            <a:r>
              <a:rPr lang="ko-KR" altLang="en-US" dirty="0"/>
              <a:t>를 제외하고 나머지 </a:t>
            </a:r>
            <a:r>
              <a:rPr lang="ko-KR" altLang="en-US" dirty="0" err="1"/>
              <a:t>위젯은</a:t>
            </a:r>
            <a:r>
              <a:rPr lang="ko-KR" altLang="en-US" dirty="0"/>
              <a:t> </a:t>
            </a:r>
            <a:r>
              <a:rPr lang="en-US" altLang="ko-KR" dirty="0"/>
              <a:t>visibility </a:t>
            </a:r>
            <a:r>
              <a:rPr lang="ko-KR" altLang="en-US" dirty="0"/>
              <a:t>속성을 </a:t>
            </a:r>
            <a:r>
              <a:rPr lang="en-US" altLang="ko-KR" dirty="0"/>
              <a:t>invisible</a:t>
            </a:r>
            <a:r>
              <a:rPr lang="ko-KR" altLang="en-US" dirty="0"/>
              <a:t>로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각 </a:t>
            </a:r>
            <a:r>
              <a:rPr lang="ko-KR" altLang="en-US" dirty="0" err="1"/>
              <a:t>위젯의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는 위에서부터 </a:t>
            </a:r>
            <a:r>
              <a:rPr lang="en-US" altLang="ko-KR" dirty="0"/>
              <a:t>Text1, </a:t>
            </a:r>
            <a:r>
              <a:rPr lang="en-US" altLang="ko-KR" dirty="0" err="1"/>
              <a:t>ChkAgree</a:t>
            </a:r>
            <a:r>
              <a:rPr lang="en-US" altLang="ko-KR" dirty="0"/>
              <a:t>, Text2, Rgroup1, </a:t>
            </a:r>
            <a:r>
              <a:rPr lang="en-US" altLang="ko-KR" dirty="0" err="1"/>
              <a:t>RdoDog</a:t>
            </a:r>
            <a:r>
              <a:rPr lang="en-US" altLang="ko-KR" dirty="0"/>
              <a:t>, </a:t>
            </a:r>
            <a:r>
              <a:rPr lang="en-US" altLang="ko-KR" dirty="0" err="1"/>
              <a:t>RdoCat</a:t>
            </a:r>
            <a:r>
              <a:rPr lang="en-US" altLang="ko-KR" dirty="0"/>
              <a:t>, </a:t>
            </a:r>
            <a:r>
              <a:rPr lang="en-US" altLang="ko-KR" dirty="0" err="1"/>
              <a:t>RdoRabbit</a:t>
            </a:r>
            <a:r>
              <a:rPr lang="en-US" altLang="ko-KR" dirty="0"/>
              <a:t>, </a:t>
            </a:r>
            <a:r>
              <a:rPr lang="en-US" altLang="ko-KR" dirty="0" err="1"/>
              <a:t>BtnOK</a:t>
            </a:r>
            <a:r>
              <a:rPr lang="en-US" altLang="ko-KR" dirty="0"/>
              <a:t>, </a:t>
            </a:r>
            <a:r>
              <a:rPr lang="en-US" altLang="ko-KR" dirty="0" err="1"/>
              <a:t>ImgPet</a:t>
            </a:r>
            <a:r>
              <a:rPr lang="ko-KR" altLang="en-US" dirty="0"/>
              <a:t>로 함</a:t>
            </a:r>
            <a:endParaRPr lang="en-US" altLang="ko-KR" dirty="0"/>
          </a:p>
          <a:p>
            <a:pPr lvl="4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47935" y="23447"/>
            <a:ext cx="2496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활용하기</a:t>
            </a:r>
          </a:p>
        </p:txBody>
      </p:sp>
    </p:spTree>
    <p:extLst>
      <p:ext uri="{BB962C8B-B14F-4D97-AF65-F5344CB8AC3E}">
        <p14:creationId xmlns:p14="http://schemas.microsoft.com/office/powerpoint/2010/main" val="207215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이미지뷰와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이미지버튼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47935" y="23447"/>
            <a:ext cx="2496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활용하기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96963" y="961278"/>
            <a:ext cx="6113734" cy="5774801"/>
            <a:chOff x="1095022" y="1134483"/>
            <a:chExt cx="6572701" cy="6208324"/>
          </a:xfrm>
        </p:grpSpPr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3" y="1134483"/>
              <a:ext cx="6570760" cy="3300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6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022" y="4427069"/>
              <a:ext cx="6570761" cy="291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7756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뷰와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뷰그룹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View </a:t>
            </a:r>
            <a:r>
              <a:rPr lang="ko-KR" altLang="en-US" dirty="0"/>
              <a:t>클래스 계층도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231058" y="23447"/>
            <a:ext cx="191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뷰의 개요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8886F55-9960-4C48-8EFA-4380C5C0A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684037"/>
            <a:ext cx="5682695" cy="448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6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이미지뷰와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이미지버튼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Kotlin</a:t>
            </a:r>
            <a:r>
              <a:rPr lang="en-US" altLang="ko-KR" dirty="0" smtClean="0"/>
              <a:t> </a:t>
            </a:r>
            <a:r>
              <a:rPr lang="ko-KR" altLang="en-US" dirty="0"/>
              <a:t>코드 작성 및 수정 </a:t>
            </a:r>
            <a:endParaRPr lang="en-US" altLang="ko-KR" dirty="0"/>
          </a:p>
          <a:p>
            <a:pPr lvl="2"/>
            <a:r>
              <a:rPr lang="en-US" altLang="ko-KR" dirty="0"/>
              <a:t>(4</a:t>
            </a:r>
            <a:r>
              <a:rPr lang="en-US" altLang="ko-KR" dirty="0" smtClean="0"/>
              <a:t>) [</a:t>
            </a:r>
            <a:r>
              <a:rPr lang="en-US" altLang="ko-KR" dirty="0"/>
              <a:t>app</a:t>
            </a:r>
            <a:r>
              <a:rPr lang="en-US" altLang="ko-KR" dirty="0" smtClean="0"/>
              <a:t>]-[java</a:t>
            </a:r>
            <a:r>
              <a:rPr lang="en-US" altLang="ko-KR" dirty="0"/>
              <a:t>]-[</a:t>
            </a:r>
            <a:r>
              <a:rPr lang="ko-KR" altLang="en-US" dirty="0"/>
              <a:t>패키지 이름</a:t>
            </a:r>
            <a:r>
              <a:rPr lang="en-US" altLang="ko-KR" dirty="0"/>
              <a:t>]-[</a:t>
            </a:r>
            <a:r>
              <a:rPr lang="en-US" altLang="ko-KR" dirty="0" err="1"/>
              <a:t>MainActivity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열기</a:t>
            </a:r>
            <a:endParaRPr lang="en-US" altLang="ko-KR" dirty="0"/>
          </a:p>
          <a:p>
            <a:pPr lvl="2"/>
            <a:r>
              <a:rPr lang="en-US" altLang="ko-KR" dirty="0"/>
              <a:t>(5)</a:t>
            </a:r>
            <a:r>
              <a:rPr lang="ko-KR" altLang="en-US" dirty="0"/>
              <a:t> </a:t>
            </a:r>
            <a:r>
              <a:rPr lang="ko-KR" altLang="en-US" dirty="0" smtClean="0"/>
              <a:t>다음과 </a:t>
            </a:r>
            <a:r>
              <a:rPr lang="ko-KR" altLang="en-US" dirty="0"/>
              <a:t>같은 변수를 전역변수로 </a:t>
            </a:r>
            <a:r>
              <a:rPr lang="ko-KR" altLang="en-US" dirty="0" smtClean="0"/>
              <a:t>선언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activity_main.xml</a:t>
            </a:r>
            <a:r>
              <a:rPr lang="ko-KR" altLang="en-US" dirty="0"/>
              <a:t>의 </a:t>
            </a:r>
            <a:r>
              <a:rPr lang="en-US" altLang="ko-KR" dirty="0"/>
              <a:t>9</a:t>
            </a:r>
            <a:r>
              <a:rPr lang="ko-KR" altLang="en-US" dirty="0"/>
              <a:t>개 위젯에 대응할 위젯 변수 </a:t>
            </a:r>
            <a:r>
              <a:rPr lang="en-US" altLang="ko-KR" dirty="0"/>
              <a:t>9</a:t>
            </a:r>
            <a:r>
              <a:rPr lang="ko-KR" altLang="en-US" dirty="0"/>
              <a:t>개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47935" y="23447"/>
            <a:ext cx="2496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활용하기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596645"/>
            <a:ext cx="5978795" cy="3510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25100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이미지뷰와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이미지버튼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6)</a:t>
            </a:r>
            <a:r>
              <a:rPr lang="ko-KR" altLang="en-US" dirty="0"/>
              <a:t> </a:t>
            </a:r>
            <a:r>
              <a:rPr lang="ko-KR" altLang="en-US" dirty="0" smtClean="0"/>
              <a:t>각 </a:t>
            </a:r>
            <a:r>
              <a:rPr lang="ko-KR" altLang="en-US" dirty="0"/>
              <a:t>위젯을 변수에 </a:t>
            </a:r>
            <a:r>
              <a:rPr lang="ko-KR" altLang="en-US" dirty="0" smtClean="0"/>
              <a:t>대입함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 </a:t>
            </a:r>
            <a:r>
              <a:rPr lang="en-US" altLang="ko-KR" dirty="0" err="1"/>
              <a:t>onCreate</a:t>
            </a:r>
            <a:r>
              <a:rPr lang="en-US" altLang="ko-KR" dirty="0"/>
              <a:t>() </a:t>
            </a:r>
            <a:r>
              <a:rPr lang="ko-KR" altLang="en-US" dirty="0"/>
              <a:t>메소드 안에서 </a:t>
            </a:r>
            <a:r>
              <a:rPr lang="ko-KR" altLang="en-US" dirty="0" smtClean="0"/>
              <a:t>처리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47935" y="23447"/>
            <a:ext cx="2496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활용하기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1899030"/>
            <a:ext cx="5962665" cy="4177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38287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이미지뷰와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이미지버튼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7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‘시작함’ 체크박스를 체크</a:t>
            </a:r>
            <a:r>
              <a:rPr lang="en-US" altLang="ko-KR" dirty="0"/>
              <a:t>, </a:t>
            </a:r>
            <a:r>
              <a:rPr lang="ko-KR" altLang="en-US" dirty="0" err="1"/>
              <a:t>언체크할</a:t>
            </a:r>
            <a:r>
              <a:rPr lang="ko-KR" altLang="en-US" dirty="0"/>
              <a:t> 때마다 동작하는 람다식을 </a:t>
            </a:r>
            <a:r>
              <a:rPr lang="en-US" altLang="ko-KR" dirty="0" err="1"/>
              <a:t>onCreate</a:t>
            </a:r>
            <a:r>
              <a:rPr lang="en-US" altLang="ko-KR" dirty="0"/>
              <a:t>() </a:t>
            </a:r>
            <a:r>
              <a:rPr lang="ko-KR" altLang="en-US" dirty="0"/>
              <a:t>내부에 </a:t>
            </a:r>
            <a:r>
              <a:rPr lang="ko-KR" altLang="en-US" dirty="0" smtClean="0"/>
              <a:t>정의함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47935" y="23447"/>
            <a:ext cx="2496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활용하기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1950998"/>
            <a:ext cx="6576675" cy="3844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60996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이미지뷰와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이미지버튼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6814" y="1048218"/>
            <a:ext cx="7780565" cy="4925861"/>
          </a:xfrm>
        </p:spPr>
        <p:txBody>
          <a:bodyPr/>
          <a:lstStyle/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8)</a:t>
            </a:r>
            <a:r>
              <a:rPr lang="ko-KR" altLang="en-US" dirty="0"/>
              <a:t> </a:t>
            </a:r>
            <a:r>
              <a:rPr lang="en-US" altLang="ko-KR" dirty="0" smtClean="0"/>
              <a:t>&lt;</a:t>
            </a:r>
            <a:r>
              <a:rPr lang="ko-KR" altLang="en-US" dirty="0"/>
              <a:t>선택 완료</a:t>
            </a:r>
            <a:r>
              <a:rPr lang="en-US" altLang="ko-KR" dirty="0"/>
              <a:t>&gt;</a:t>
            </a:r>
            <a:r>
              <a:rPr lang="ko-KR" altLang="en-US" dirty="0"/>
              <a:t>를 클릭하면 동작하는 </a:t>
            </a:r>
            <a:r>
              <a:rPr lang="ko-KR" altLang="en-US" dirty="0" err="1"/>
              <a:t>람다식을</a:t>
            </a:r>
            <a:r>
              <a:rPr lang="ko-KR" altLang="en-US" dirty="0"/>
              <a:t> </a:t>
            </a:r>
            <a:r>
              <a:rPr lang="ko-KR" altLang="en-US" dirty="0" smtClean="0"/>
              <a:t>정의</a:t>
            </a:r>
            <a:endParaRPr lang="en-US" altLang="ko-KR" dirty="0"/>
          </a:p>
          <a:p>
            <a:pPr lvl="4"/>
            <a:r>
              <a:rPr lang="ko-KR" altLang="en-US" dirty="0" smtClean="0"/>
              <a:t>역시 </a:t>
            </a:r>
            <a:r>
              <a:rPr lang="en-US" altLang="ko-KR" dirty="0" err="1"/>
              <a:t>onCreate</a:t>
            </a:r>
            <a:r>
              <a:rPr lang="en-US" altLang="ko-KR" dirty="0"/>
              <a:t>() </a:t>
            </a:r>
            <a:r>
              <a:rPr lang="ko-KR" altLang="en-US" dirty="0"/>
              <a:t>내부에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4"/>
            <a:endParaRPr lang="en-US" altLang="ko-KR" dirty="0"/>
          </a:p>
          <a:p>
            <a:pPr lvl="4"/>
            <a:endParaRPr lang="en-US" altLang="ko-KR" dirty="0" smtClean="0"/>
          </a:p>
          <a:p>
            <a:pPr lvl="4"/>
            <a:endParaRPr lang="en-US" altLang="ko-KR" dirty="0"/>
          </a:p>
          <a:p>
            <a:pPr lvl="4"/>
            <a:endParaRPr lang="en-US" altLang="ko-KR" dirty="0" smtClean="0"/>
          </a:p>
          <a:p>
            <a:pPr lvl="4"/>
            <a:endParaRPr lang="en-US" altLang="ko-KR" dirty="0"/>
          </a:p>
          <a:p>
            <a:pPr lvl="4"/>
            <a:endParaRPr lang="en-US" altLang="ko-KR" dirty="0" smtClean="0"/>
          </a:p>
          <a:p>
            <a:pPr lvl="4"/>
            <a:endParaRPr lang="en-US" altLang="ko-KR" dirty="0"/>
          </a:p>
          <a:p>
            <a:pPr lvl="4"/>
            <a:endParaRPr lang="en-US" altLang="ko-KR" dirty="0" smtClean="0"/>
          </a:p>
          <a:p>
            <a:pPr lvl="4"/>
            <a:endParaRPr lang="en-US" altLang="ko-KR" dirty="0"/>
          </a:p>
          <a:p>
            <a:pPr lvl="4"/>
            <a:endParaRPr lang="en-US" altLang="ko-KR" dirty="0" smtClean="0"/>
          </a:p>
          <a:p>
            <a:pPr lvl="1"/>
            <a:r>
              <a:rPr lang="en-US" altLang="ko-KR" dirty="0"/>
              <a:t>4 </a:t>
            </a:r>
            <a:r>
              <a:rPr lang="ko-KR" altLang="en-US" dirty="0"/>
              <a:t>프로젝트 실행 및 결과 확인</a:t>
            </a:r>
            <a:endParaRPr lang="en-US" altLang="ko-KR" dirty="0"/>
          </a:p>
          <a:p>
            <a:pPr lvl="2"/>
            <a:r>
              <a:rPr lang="en-US" altLang="ko-KR" dirty="0"/>
              <a:t>(9)</a:t>
            </a:r>
            <a:r>
              <a:rPr lang="ko-KR" altLang="en-US" dirty="0"/>
              <a:t> 프로젝트를 실행하여 결과를 </a:t>
            </a:r>
            <a:r>
              <a:rPr lang="ko-KR" altLang="en-US" dirty="0" smtClean="0"/>
              <a:t>확인</a:t>
            </a:r>
            <a:endParaRPr lang="en-US" altLang="ko-KR" dirty="0"/>
          </a:p>
          <a:p>
            <a:endParaRPr lang="ko-KR" altLang="en-US" dirty="0"/>
          </a:p>
          <a:p>
            <a:pPr lvl="4"/>
            <a:endParaRPr lang="en-US" altLang="ko-KR" dirty="0"/>
          </a:p>
          <a:p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47935" y="23447"/>
            <a:ext cx="2496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활용하기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1894708"/>
            <a:ext cx="6582588" cy="2702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18766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이미지뷰와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이미지버튼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ko-KR" altLang="en-US" dirty="0"/>
          </a:p>
          <a:p>
            <a:pPr lvl="1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47935" y="23447"/>
            <a:ext cx="2496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03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 위젯 활용하기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1273911"/>
            <a:ext cx="6882955" cy="3781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022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뷰와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뷰그룹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View </a:t>
            </a:r>
            <a:r>
              <a:rPr lang="ko-KR" altLang="en-US" dirty="0"/>
              <a:t>클래스 </a:t>
            </a:r>
            <a:r>
              <a:rPr lang="ko-KR" altLang="en-US" dirty="0" smtClean="0"/>
              <a:t>계층도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최상위에 </a:t>
            </a:r>
            <a:r>
              <a:rPr lang="en-US" altLang="ko-KR" dirty="0" smtClean="0"/>
              <a:t>Object(</a:t>
            </a:r>
            <a:r>
              <a:rPr lang="en-US" altLang="ko-KR" dirty="0" err="1" smtClean="0"/>
              <a:t>java.lang.Object</a:t>
            </a:r>
            <a:r>
              <a:rPr lang="en-US" altLang="ko-KR" dirty="0"/>
              <a:t>) </a:t>
            </a:r>
            <a:r>
              <a:rPr lang="ko-KR" altLang="en-US" dirty="0"/>
              <a:t>클래스가 있고 이를 상속받은 </a:t>
            </a:r>
            <a:r>
              <a:rPr lang="en-US" altLang="ko-KR" dirty="0"/>
              <a:t>View </a:t>
            </a:r>
            <a:r>
              <a:rPr lang="ko-KR" altLang="en-US" dirty="0"/>
              <a:t>클래스가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/>
              <a:t>화면에 나타나는 모든 위젯은 </a:t>
            </a:r>
            <a:r>
              <a:rPr lang="en-US" altLang="ko-KR" dirty="0"/>
              <a:t>View </a:t>
            </a:r>
            <a:r>
              <a:rPr lang="ko-KR" altLang="en-US" dirty="0"/>
              <a:t>하위에 </a:t>
            </a:r>
            <a:r>
              <a:rPr lang="ko-KR" altLang="en-US" dirty="0" smtClean="0"/>
              <a:t>존재함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레이아웃은 </a:t>
            </a:r>
            <a:r>
              <a:rPr lang="en-US" altLang="ko-KR" dirty="0" err="1"/>
              <a:t>ViewGroup</a:t>
            </a:r>
            <a:r>
              <a:rPr lang="ko-KR" altLang="en-US" dirty="0"/>
              <a:t>을 상속받은 </a:t>
            </a:r>
            <a:r>
              <a:rPr lang="en-US" altLang="ko-KR" dirty="0" err="1"/>
              <a:t>LinearLayout</a:t>
            </a:r>
            <a:r>
              <a:rPr lang="en-US" altLang="ko-KR" dirty="0"/>
              <a:t>, </a:t>
            </a:r>
            <a:r>
              <a:rPr lang="en-US" altLang="ko-KR" dirty="0" err="1"/>
              <a:t>RelativeLayout</a:t>
            </a:r>
            <a:r>
              <a:rPr lang="en-US" altLang="ko-KR" dirty="0"/>
              <a:t>, </a:t>
            </a:r>
            <a:r>
              <a:rPr lang="en-US" altLang="ko-KR" dirty="0" err="1"/>
              <a:t>FrameLayout</a:t>
            </a:r>
            <a:r>
              <a:rPr lang="en-US" altLang="ko-KR" dirty="0"/>
              <a:t>, </a:t>
            </a:r>
            <a:r>
              <a:rPr lang="en-US" altLang="ko-KR" dirty="0" err="1"/>
              <a:t>GridLayout</a:t>
            </a:r>
            <a:r>
              <a:rPr lang="en-US" altLang="ko-KR" dirty="0"/>
              <a:t>, </a:t>
            </a:r>
            <a:r>
              <a:rPr lang="en-US" altLang="ko-KR" dirty="0" err="1"/>
              <a:t>TableLayout</a:t>
            </a:r>
            <a:r>
              <a:rPr lang="ko-KR" altLang="en-US" dirty="0"/>
              <a:t>을 지칭함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ko-KR" altLang="en-US" dirty="0" err="1"/>
              <a:t>뷰</a:t>
            </a:r>
            <a:r>
              <a:rPr lang="ko-KR" altLang="en-US" dirty="0"/>
              <a:t> 컨테이너</a:t>
            </a:r>
            <a:r>
              <a:rPr lang="en-US" altLang="ko-KR" dirty="0"/>
              <a:t>(view container)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레이아웃이라고 </a:t>
            </a:r>
            <a:r>
              <a:rPr lang="ko-KR" altLang="en-US" dirty="0"/>
              <a:t>부르지는 않지만 다른 뷰를 포함하는 </a:t>
            </a:r>
            <a:r>
              <a:rPr lang="en-US" altLang="ko-KR" dirty="0" err="1"/>
              <a:t>ListView</a:t>
            </a:r>
            <a:r>
              <a:rPr lang="en-US" altLang="ko-KR" dirty="0"/>
              <a:t>, </a:t>
            </a:r>
            <a:r>
              <a:rPr lang="en-US" altLang="ko-KR" dirty="0" err="1"/>
              <a:t>GridView</a:t>
            </a:r>
            <a:r>
              <a:rPr lang="en-US" altLang="ko-KR" dirty="0"/>
              <a:t>, </a:t>
            </a:r>
            <a:r>
              <a:rPr lang="en-US" altLang="ko-KR" dirty="0" err="1"/>
              <a:t>TabHost</a:t>
            </a:r>
            <a:r>
              <a:rPr lang="en-US" altLang="ko-KR" dirty="0"/>
              <a:t>, Gallery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뷰</a:t>
            </a:r>
            <a:r>
              <a:rPr lang="ko-KR" altLang="en-US" dirty="0" smtClean="0"/>
              <a:t> 컨테이너도 </a:t>
            </a:r>
            <a:r>
              <a:rPr lang="en-US" altLang="ko-KR" dirty="0" err="1"/>
              <a:t>ViewGroup</a:t>
            </a:r>
            <a:r>
              <a:rPr lang="en-US" altLang="ko-KR" dirty="0"/>
              <a:t> </a:t>
            </a:r>
            <a:r>
              <a:rPr lang="ko-KR" altLang="en-US" dirty="0"/>
              <a:t>클래스에서 </a:t>
            </a:r>
            <a:r>
              <a:rPr lang="ko-KR" altLang="en-US" dirty="0" smtClean="0"/>
              <a:t>상속받음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231058" y="23447"/>
            <a:ext cx="191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뷰의 개요</a:t>
            </a:r>
          </a:p>
        </p:txBody>
      </p:sp>
    </p:spTree>
    <p:extLst>
      <p:ext uri="{BB962C8B-B14F-4D97-AF65-F5344CB8AC3E}">
        <p14:creationId xmlns:p14="http://schemas.microsoft.com/office/powerpoint/2010/main" val="428731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뷰와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뷰그룹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버튼의 속성</a:t>
            </a:r>
            <a:endParaRPr lang="en-US" altLang="ko-KR" dirty="0" smtClean="0"/>
          </a:p>
          <a:p>
            <a:pPr lvl="2"/>
            <a:r>
              <a:rPr lang="en-US" altLang="ko-KR" dirty="0"/>
              <a:t>XML </a:t>
            </a:r>
            <a:r>
              <a:rPr lang="ko-KR" altLang="en-US" dirty="0"/>
              <a:t>속성이 거의 없고 대개 상위 클래스인 </a:t>
            </a:r>
            <a:r>
              <a:rPr lang="en-US" altLang="ko-KR" dirty="0" err="1"/>
              <a:t>TextView</a:t>
            </a:r>
            <a:r>
              <a:rPr lang="ko-KR" altLang="en-US" dirty="0"/>
              <a:t>나 </a:t>
            </a:r>
            <a:r>
              <a:rPr lang="en-US" altLang="ko-KR" dirty="0"/>
              <a:t>View</a:t>
            </a:r>
            <a:r>
              <a:rPr lang="ko-KR" altLang="en-US" dirty="0"/>
              <a:t>에서 </a:t>
            </a:r>
            <a:r>
              <a:rPr lang="ko-KR" altLang="en-US" dirty="0" smtClean="0"/>
              <a:t>상속받음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231058" y="23447"/>
            <a:ext cx="191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뷰의 개요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EF9E702-FB32-4B93-913E-A657EB999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184784"/>
            <a:ext cx="4334557" cy="268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41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636814" y="1048219"/>
            <a:ext cx="778056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7030A0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525EC3"/>
              </a:buClr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828AD4"/>
              </a:buClr>
              <a:buSzTx/>
              <a:buFont typeface="Arial" pitchFamily="34" charset="0"/>
              <a:buChar char="•"/>
              <a:tabLst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725487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6361BA"/>
              </a:buClr>
              <a:buSzPct val="84000"/>
              <a:buFont typeface="Arial" pitchFamily="34" charset="0"/>
              <a:buChar char="–"/>
              <a:tabLst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525EC3"/>
              </a:buClr>
              <a:buFont typeface="Arial" pitchFamily="34" charset="0"/>
              <a:buChar char="–"/>
              <a:defRPr sz="15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ko-KR" altLang="en-US" dirty="0" smtClean="0"/>
              <a:t>버튼의 속성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2"/>
              </a:rPr>
              <a:t>https://developer.android.com/reference/packages</a:t>
            </a:r>
            <a:r>
              <a:rPr lang="ko-KR" altLang="en-US" dirty="0" smtClean="0"/>
              <a:t>에서 자세히 확인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endParaRPr lang="ko-KR" altLang="en-US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뷰와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뷰그룹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9BCBD1C8-05CF-41B5-AD08-A7716707E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005692"/>
            <a:ext cx="6175366" cy="4313238"/>
          </a:xfrm>
        </p:spPr>
      </p:pic>
      <p:sp>
        <p:nvSpPr>
          <p:cNvPr id="3" name="TextBox 2"/>
          <p:cNvSpPr txBox="1"/>
          <p:nvPr/>
        </p:nvSpPr>
        <p:spPr>
          <a:xfrm>
            <a:off x="7231058" y="23447"/>
            <a:ext cx="191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SECTION 01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뷰의 개요</a:t>
            </a:r>
          </a:p>
        </p:txBody>
      </p:sp>
    </p:spTree>
    <p:extLst>
      <p:ext uri="{BB962C8B-B14F-4D97-AF65-F5344CB8AC3E}">
        <p14:creationId xmlns:p14="http://schemas.microsoft.com/office/powerpoint/2010/main" val="37646641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10758</TotalTime>
  <Words>2551</Words>
  <Application>Microsoft Office PowerPoint</Application>
  <PresentationFormat>화면 슬라이드 쇼(4:3)</PresentationFormat>
  <Paragraphs>467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1" baseType="lpstr">
      <vt:lpstr>HY헤드라인M</vt:lpstr>
      <vt:lpstr>굴림</vt:lpstr>
      <vt:lpstr>맑은 고딕</vt:lpstr>
      <vt:lpstr>Arial</vt:lpstr>
      <vt:lpstr>Impact</vt:lpstr>
      <vt:lpstr>Wingdings</vt:lpstr>
      <vt:lpstr>Standarddesign</vt:lpstr>
      <vt:lpstr>04 기본 위젯 익히기</vt:lpstr>
      <vt:lpstr>PowerPoint 프레젠테이션</vt:lpstr>
      <vt:lpstr>PowerPoint 프레젠테이션</vt:lpstr>
      <vt:lpstr>01 뷰와 뷰그룹</vt:lpstr>
      <vt:lpstr>01 뷰와 뷰그룹</vt:lpstr>
      <vt:lpstr>01 뷰와 뷰그룹</vt:lpstr>
      <vt:lpstr>01 뷰와 뷰그룹</vt:lpstr>
      <vt:lpstr>01 뷰와 뷰그룹</vt:lpstr>
      <vt:lpstr>01 뷰와 뷰그룹</vt:lpstr>
      <vt:lpstr>02 View 클래스의 XML 속성</vt:lpstr>
      <vt:lpstr>02 View 클래스의 XML 속성</vt:lpstr>
      <vt:lpstr>02 View 클래스의 XML 속성</vt:lpstr>
      <vt:lpstr>02 View 클래스의 XML 속성</vt:lpstr>
      <vt:lpstr>02 View 클래스의 XML 속성</vt:lpstr>
      <vt:lpstr>02 View 클래스의 XML 속성</vt:lpstr>
      <vt:lpstr>02 View 클래스의 XML 속성</vt:lpstr>
      <vt:lpstr>02 View 클래스의 XML 속성</vt:lpstr>
      <vt:lpstr>02 View 클래스의 XML 속성</vt:lpstr>
      <vt:lpstr>02 View 클래스의 XML 속성</vt:lpstr>
      <vt:lpstr>02 View 클래스의 XML 속성</vt:lpstr>
      <vt:lpstr>02 View 클래스의 XML 속성</vt:lpstr>
      <vt:lpstr>02 View 클래스의 XML 속성</vt:lpstr>
      <vt:lpstr>02 View 클래스의 XML 속성</vt:lpstr>
      <vt:lpstr>02 View 클래스의 XML 속성</vt:lpstr>
      <vt:lpstr>02 View 클래스의 XML 속성</vt:lpstr>
      <vt:lpstr>01 텍스트뷰</vt:lpstr>
      <vt:lpstr>01 텍스트뷰</vt:lpstr>
      <vt:lpstr>01 텍스트뷰</vt:lpstr>
      <vt:lpstr>02 Kotlin 코드로 XML 속성 설정</vt:lpstr>
      <vt:lpstr>02 Kotlin 코드로 XML 속성 설정</vt:lpstr>
      <vt:lpstr>02 Kotlin 코드로 XML 속성 설정</vt:lpstr>
      <vt:lpstr>03 버튼과 에디트텍스트</vt:lpstr>
      <vt:lpstr>03 버튼과 에디트텍스트</vt:lpstr>
      <vt:lpstr>03 버튼과 에디트텍스트</vt:lpstr>
      <vt:lpstr>03 버튼과 에디트텍스트</vt:lpstr>
      <vt:lpstr>03 버튼과 에디트텍스트</vt:lpstr>
      <vt:lpstr>03 버튼과 에디트텍스트</vt:lpstr>
      <vt:lpstr>03 버튼과 에디트텍스트</vt:lpstr>
      <vt:lpstr>03 버튼과 에디트텍스트</vt:lpstr>
      <vt:lpstr>03 버튼과 에디트텍스트</vt:lpstr>
      <vt:lpstr>03 버튼과 에디트텍스트</vt:lpstr>
      <vt:lpstr>03 버튼과 에디트텍스트</vt:lpstr>
      <vt:lpstr>03 버튼과 에디트텍스트</vt:lpstr>
      <vt:lpstr>03 버튼과 에디트텍스트</vt:lpstr>
      <vt:lpstr>03 버튼과 에디트텍스트</vt:lpstr>
      <vt:lpstr>01 컴파운드버튼</vt:lpstr>
      <vt:lpstr>01 컴파운드버튼</vt:lpstr>
      <vt:lpstr>01 컴파운드버튼</vt:lpstr>
      <vt:lpstr>01 컴파운드버튼</vt:lpstr>
      <vt:lpstr>01 컴파운드버튼</vt:lpstr>
      <vt:lpstr>01 컴파운드버튼</vt:lpstr>
      <vt:lpstr>02 이미지뷰와 이미지버튼</vt:lpstr>
      <vt:lpstr>02 이미지뷰와 이미지버튼</vt:lpstr>
      <vt:lpstr>02 이미지뷰와 이미지버튼</vt:lpstr>
      <vt:lpstr>02 이미지뷰와 이미지버튼</vt:lpstr>
      <vt:lpstr>02 이미지뷰와 이미지버튼</vt:lpstr>
      <vt:lpstr>02 이미지뷰와 이미지버튼</vt:lpstr>
      <vt:lpstr>02 이미지뷰와 이미지버튼</vt:lpstr>
      <vt:lpstr>02 이미지뷰와 이미지버튼</vt:lpstr>
      <vt:lpstr>02 이미지뷰와 이미지버튼</vt:lpstr>
      <vt:lpstr>02 이미지뷰와 이미지버튼</vt:lpstr>
      <vt:lpstr>02 이미지뷰와 이미지버튼</vt:lpstr>
      <vt:lpstr>02 이미지뷰와 이미지버튼</vt:lpstr>
      <vt:lpstr>02 이미지뷰와 이미지버튼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YoonBarGram</cp:lastModifiedBy>
  <cp:revision>565</cp:revision>
  <dcterms:created xsi:type="dcterms:W3CDTF">2007-11-27T23:54:21Z</dcterms:created>
  <dcterms:modified xsi:type="dcterms:W3CDTF">2021-02-04T23:04:29Z</dcterms:modified>
</cp:coreProperties>
</file>